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57" r:id="rId2"/>
    <p:sldId id="258" r:id="rId3"/>
    <p:sldId id="259" r:id="rId4"/>
    <p:sldId id="332" r:id="rId5"/>
    <p:sldId id="336" r:id="rId6"/>
    <p:sldId id="333" r:id="rId7"/>
    <p:sldId id="260" r:id="rId8"/>
    <p:sldId id="331" r:id="rId9"/>
    <p:sldId id="334" r:id="rId10"/>
    <p:sldId id="335" r:id="rId11"/>
    <p:sldId id="283" r:id="rId12"/>
    <p:sldId id="284" r:id="rId13"/>
    <p:sldId id="285" r:id="rId14"/>
    <p:sldId id="286" r:id="rId15"/>
    <p:sldId id="287"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262" r:id="rId54"/>
    <p:sldId id="339" r:id="rId55"/>
    <p:sldId id="340" r:id="rId56"/>
    <p:sldId id="341"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 id="280" r:id="rId75"/>
    <p:sldId id="281" r:id="rId76"/>
    <p:sldId id="282" r:id="rId77"/>
    <p:sldId id="337" r:id="rId78"/>
    <p:sldId id="330" r:id="rId79"/>
    <p:sldId id="338"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8" d="100"/>
          <a:sy n="78" d="100"/>
        </p:scale>
        <p:origin x="-1146"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8787D9-D4E6-47EB-8EAA-CE959A647B0D}" type="datetimeFigureOut">
              <a:rPr lang="en-US" smtClean="0"/>
              <a:t>1/19/2024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4D33C-C2BD-4696-9A48-B47F21D89D16}"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6CBF4F-4E60-46EB-84D7-2ABCA250422C}" type="datetimeFigureOut">
              <a:rPr lang="en-US" smtClean="0"/>
              <a:pPr/>
              <a:t>1/19/2024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049335-1ED1-461F-9699-082A3D36420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miter lim="800000"/>
            <a:headEnd/>
            <a:tailEnd/>
          </a:ln>
        </p:spPr>
        <p:txBody>
          <a:bodyPr/>
          <a:lstStyle/>
          <a:p>
            <a:fld id="{D7E1973F-D66E-4635-963D-6C3CC7C3A090}" type="slidenum">
              <a:rPr lang="en-US"/>
              <a:pPr/>
              <a:t>11</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r>
              <a:rPr lang="en-US" smtClean="0"/>
              <a:t>A fundamental question that arises after you’ve answered why you’re building a robot is “why does it need sensors?”  The best answer I can think of for this is the it makes a robot “interesting”.  I’ll explain more what I mean by that later/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miter lim="800000"/>
            <a:headEnd/>
            <a:tailEnd/>
          </a:ln>
        </p:spPr>
        <p:txBody>
          <a:bodyPr/>
          <a:lstStyle/>
          <a:p>
            <a:fld id="{32E176F5-4BFA-494C-A400-F87CE60D969F}" type="slidenum">
              <a:rPr lang="en-US"/>
              <a:pPr/>
              <a:t>20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smtClean="0"/>
              <a:t>Very cool but pricey laser range finder and a much less expensive one featured in an Encoder article by Kenneth Maxon.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A693B237-0506-4868-9933-A59A420E9351}" type="slidenum">
              <a:rPr lang="en-US"/>
              <a:pPr/>
              <a:t>21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r>
              <a:rPr lang="en-US" smtClean="0"/>
              <a:t>Pyro-electric sensors are designed primarily to “see fire”.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5BE37099-87E0-4E98-A35D-FD74E80EBA0D}" type="slidenum">
              <a:rPr lang="en-US"/>
              <a:pPr/>
              <a:t>22</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smtClean="0"/>
              <a:t>For greater distances at affordable prices, ultrasonic range sensors are a good choice.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5173DA15-8F1D-49B0-B7AB-5970E18D8C8D}" type="slidenum">
              <a:rPr lang="en-US"/>
              <a:pPr/>
              <a:t>23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smtClean="0"/>
              <a:t>Picture of components and sub-systems for ultrasonic ranging systems.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EBDAF349-A750-452D-BC70-E9F77D05E1BC}" type="slidenum">
              <a:rPr lang="en-US"/>
              <a:pPr/>
              <a:t>24</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smtClean="0"/>
              <a:t>A location beacon concept.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fld id="{68A9C160-0040-40C3-B1AD-48E0BAE41067}" type="slidenum">
              <a:rPr lang="en-US"/>
              <a:pPr/>
              <a:t>25</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r>
              <a:rPr lang="en-US" smtClean="0"/>
              <a:t>Diagram of beacon system.  It uses RF, IR, and ultrasonic systems.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miter lim="800000"/>
            <a:headEnd/>
            <a:tailEnd/>
          </a:ln>
        </p:spPr>
        <p:txBody>
          <a:bodyPr/>
          <a:lstStyle/>
          <a:p>
            <a:fld id="{663C6777-00C6-4EA7-B5D9-BED7312E253D}" type="slidenum">
              <a:rPr lang="en-US"/>
              <a:pPr/>
              <a:t>26</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r>
              <a:rPr lang="en-US" smtClean="0"/>
              <a:t>How it works.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E745A2E2-EAE7-4999-B126-0C2094271576}" type="slidenum">
              <a:rPr lang="en-US"/>
              <a:pPr/>
              <a:t>27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r>
              <a:rPr lang="en-US" smtClean="0"/>
              <a:t>Chips are available that can provide analog signal processing with programmable components.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7C925869-896F-42E3-8891-80F10DA605E6}" type="slidenum">
              <a:rPr lang="en-US"/>
              <a:pPr/>
              <a:t>28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r>
              <a:rPr lang="en-US" smtClean="0"/>
              <a:t>Measuring resistance directly usually requires some sort of electronic excitation.  It is commonly done with a DMM or VOM.  These devices excite probes with a low voltage and measure the current flow translating this into equivalent resistance via R=E/I.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C588BA41-FE92-4FAF-A4CF-84531F8EF74E}" type="slidenum">
              <a:rPr lang="en-US"/>
              <a:pPr/>
              <a:t>29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r>
              <a:rPr lang="en-US" smtClean="0"/>
              <a:t>Measuring capacitance usually requires some sort of excitation.  It is easier to measure something affected by capacitance than to measure it directly.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miter lim="800000"/>
            <a:headEnd/>
            <a:tailEnd/>
          </a:ln>
        </p:spPr>
        <p:txBody>
          <a:bodyPr/>
          <a:lstStyle/>
          <a:p>
            <a:fld id="{477A43CC-ECCE-4E41-9718-F1E3C64310AD}"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smtClean="0"/>
              <a:t>Let’s start at the top with “what can be sensed?”  In fundamental terms, sensors convert some natural phenomenon into an electrical signal.  The electromagnetic spectrum covers light, heat, and radiated signals, molecular motion in the atmosphere covers sound, and physical properties such as chemical composition, orientation, or position cover the rest.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miter lim="800000"/>
            <a:headEnd/>
            <a:tailEnd/>
          </a:ln>
        </p:spPr>
        <p:txBody>
          <a:bodyPr/>
          <a:lstStyle/>
          <a:p>
            <a:fld id="{ED4B1ED5-CB3C-47EE-961E-107A7F1390FB}" type="slidenum">
              <a:rPr lang="en-US"/>
              <a:pPr/>
              <a:t>30</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r>
              <a:rPr lang="en-US" smtClean="0"/>
              <a:t>Here’s a circuit I mentioned a couple month ago that uses active excitation to measure the effects of external capacitances and provides a signal easily measured by a microcontroller.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6479C8D8-1867-4990-8F72-419893132DC2}" type="slidenum">
              <a:rPr lang="en-US"/>
              <a:pPr/>
              <a:t>31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r>
              <a:rPr lang="en-US" smtClean="0"/>
              <a:t>These are typical capacitance-based sensors that detect the density variations inside walls to located studs, pipes, wires, etc.  The effects of the material capacitance creates a detectable signal that is amplified and displayed on the units.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miter lim="800000"/>
            <a:headEnd/>
            <a:tailEnd/>
          </a:ln>
        </p:spPr>
        <p:txBody>
          <a:bodyPr/>
          <a:lstStyle/>
          <a:p>
            <a:fld id="{B7AEC3DF-4EF9-443E-BFBA-49D8EFBF4D25}" type="slidenum">
              <a:rPr lang="en-US"/>
              <a:pPr/>
              <a:t>32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r>
              <a:rPr lang="en-US" smtClean="0"/>
              <a:t>Measuring inductance usually requires some sort of excitation.  It is easier to measure something affected by inductance than to measure it directly.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F7529814-D87A-4103-B5E5-60DB299378CF}" type="slidenum">
              <a:rPr lang="en-US"/>
              <a:pPr/>
              <a:t>33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A640F680-1665-4355-AFCF-96B4499746C6}" type="slidenum">
              <a:rPr lang="en-US"/>
              <a:pPr/>
              <a:t>34</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r>
              <a:rPr lang="en-US" smtClean="0"/>
              <a:t>Cameras offer a whole new world of possibilities except that there is a lot of information in a visual field.  Some products pre-process the video in the camera itself, providing view field coordinates of certain colored objects enabling a robot to track things in real time.  One might also introduce an emitted element like a laser into the camera’s field of view and them calibrate for distance.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3791B51A-A5E8-4DAA-A2A3-087F5BCE5A94}" type="slidenum">
              <a:rPr lang="en-US"/>
              <a:pPr/>
              <a:t>35</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10D4EDDF-CB59-4B3E-80D7-2FC531D84BDB}" type="slidenum">
              <a:rPr lang="en-US"/>
              <a:pPr/>
              <a:t>36</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r>
              <a:rPr lang="en-US" smtClean="0"/>
              <a:t>Color detection is an interesting problem that could be solved using a camera though there are some cool, low-cost ideas floating around as well.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C4BFA08D-9872-44E2-99C8-B9DE550B1802}" type="slidenum">
              <a:rPr lang="en-US"/>
              <a:pPr/>
              <a:t>37</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r>
              <a:rPr lang="en-US" smtClean="0"/>
              <a:t>This sensor emits read, green, and blue light in turn watching the photocell’s response to each color.  With calibration the system can detect a surprising range of colors though greens and blues that are close together confuse it.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miter lim="800000"/>
            <a:headEnd/>
            <a:tailEnd/>
          </a:ln>
        </p:spPr>
        <p:txBody>
          <a:bodyPr/>
          <a:lstStyle/>
          <a:p>
            <a:fld id="{7DF0D4CC-8A1F-4083-A761-D4020314B9D5}" type="slidenum">
              <a:rPr lang="en-US"/>
              <a:pPr/>
              <a:t>38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r>
              <a:rPr lang="en-US" smtClean="0"/>
              <a:t>Magnetic sensors can operate actively and passively either detecting ambient magnetic fields or detecting the effects of nearby objects on an emitted field.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8D6CF5FD-1C74-408C-9600-95C6B289F041}" type="slidenum">
              <a:rPr lang="en-US"/>
              <a:pPr/>
              <a:t>39</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r>
              <a:rPr lang="en-US" smtClean="0"/>
              <a:t>This technology is used extensively in medicine to see inside the human body in amazing ways.  Very powerful magnetic fields are required to generate these image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miter lim="800000"/>
            <a:headEnd/>
            <a:tailEnd/>
          </a:ln>
        </p:spPr>
        <p:txBody>
          <a:bodyPr/>
          <a:lstStyle/>
          <a:p>
            <a:fld id="{17D9243D-7F1C-4D9A-A2F0-43A2F7B3A7FA}" type="slidenum">
              <a:rPr lang="en-US"/>
              <a:pPr/>
              <a:t>13</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6A28BA99-8BBA-4257-BFE6-F79DC961DADC}" type="slidenum">
              <a:rPr lang="en-US"/>
              <a:pPr/>
              <a:t>40</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r>
              <a:rPr lang="en-US" smtClean="0"/>
              <a:t>Orientation is very important to balancing and flying robots.  Knowing how it is moving (pitch, roll, yaw, speed of motion, etc.) is essential for a flying robot.  A DC servo accelerometer can provide a sense of “down” or gravity and the robot’s angle of inclination relative to gravity.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84769461-993C-4923-B7A1-7FCA38386DEB}" type="slidenum">
              <a:rPr lang="en-US"/>
              <a:pPr/>
              <a:t>41</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EEAC5B13-8BA2-4DD9-B286-BB7D875E9651}" type="slidenum">
              <a:rPr lang="en-US"/>
              <a:pPr/>
              <a:t>42</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r>
              <a:rPr lang="en-US" smtClean="0"/>
              <a:t>Position and location are also useful and necessary.  The previous sensors’ data can integrated to compute some of this kind of information.  Sensors that tell you where you are also come in the form of sophisticated global systems such as GPS.  By using several of these sensory systems together a robot can determine much about its position, location, orientation, and motion.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A78561A7-9AA4-48B2-9FA7-BF11FE420ABD}" type="slidenum">
              <a:rPr lang="en-US"/>
              <a:pPr/>
              <a:t>43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C7C6198F-2361-49AB-8579-E99D86E76F0E}" type="slidenum">
              <a:rPr lang="en-US"/>
              <a:pPr/>
              <a:t>44</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miter lim="800000"/>
            <a:headEnd/>
            <a:tailEnd/>
          </a:ln>
        </p:spPr>
        <p:txBody>
          <a:bodyPr/>
          <a:lstStyle/>
          <a:p>
            <a:fld id="{169FACE3-DD3F-4233-AD0B-F1D6EBBA3592}" type="slidenum">
              <a:rPr lang="en-US"/>
              <a:pPr/>
              <a:t>45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DA40F6A2-5D31-41BF-8F93-0F7BFE29EB43}" type="slidenum">
              <a:rPr lang="en-US"/>
              <a:pPr/>
              <a:t>46</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r>
              <a:rPr lang="en-US" smtClean="0"/>
              <a:t>Electric field sensors are cool because a robot could use them to locate a “feeding station” or to track a wire buried under the floor or ground.  These sensors are relatively new and inexpensive.  The small sensor in the middle can detect energized cords from nearly feet away!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0CF483DE-EC60-4585-B7E4-7D63D161B6FC}" type="slidenum">
              <a:rPr lang="en-US"/>
              <a:pPr/>
              <a:t>47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r>
              <a:rPr lang="en-US" smtClean="0"/>
              <a:t>Current sensors are useful in monitoring power consumption of a robot or figuring out if it has run into something that might stall the drive motors.  There are products available that use a Wheatstone bridge to sense current and produce a proportional analog signal.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538B4F21-171C-49D1-B282-23E11E005A5C}" type="slidenum">
              <a:rPr lang="en-US"/>
              <a:pPr/>
              <a:t>48</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r>
              <a:rPr lang="en-US" smtClean="0"/>
              <a:t>Other sensors a set near or around a current-carrying conductor to measure the magnetic field produced by that current flow.</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2CA898B7-32E1-412E-A56B-841C45BD06C8}" type="slidenum">
              <a:rPr lang="en-US"/>
              <a:pPr/>
              <a:t>49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r>
              <a:rPr lang="en-US" smtClean="0"/>
              <a:t>Other sensors a set near or around a current-carrying conductor to measure the magnetic field produced by that current flow.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E920CBE3-3D79-4702-B4EA-4558D0087BFB}" type="slidenum">
              <a:rPr lang="en-US"/>
              <a:pPr/>
              <a:t>14</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en-US" smtClean="0"/>
              <a:t>Next we are going to look at what’s out there to make these measurements.  In a word “LOTS”.  There are sensors you can build out of cannibalized parts, junk, or whatever.  There are also many sensors that you can buy, ready to interface to a robot’s controller.  The next couple slide cover a lot of them.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miter lim="800000"/>
            <a:headEnd/>
            <a:tailEnd/>
          </a:ln>
        </p:spPr>
        <p:txBody>
          <a:bodyPr/>
          <a:lstStyle/>
          <a:p>
            <a:fld id="{521E450C-9D8B-4E87-9BF2-45FB6DCEF7CD}" type="slidenum">
              <a:rPr lang="en-US"/>
              <a:pPr/>
              <a:t>50</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r>
              <a:rPr lang="en-US" smtClean="0"/>
              <a:t>Chemical sensors are generally passive though if one considers illuminating a chamber to detect airborne particulates, then they can also be considered active.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4B25D454-2B0D-4ED9-9CF9-0BFFE1D760A4}" type="slidenum">
              <a:rPr lang="en-US"/>
              <a:pPr/>
              <a:t>51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fld id="{5FD926D8-A708-4672-8387-9C69AC73B5F6}" type="slidenum">
              <a:rPr lang="en-US"/>
              <a:pPr/>
              <a:t>52</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p:spPr>
        <p:txBody>
          <a:bodyPr/>
          <a:lstStyle/>
          <a:p>
            <a:fld id="{5C34C8BC-A617-40DD-B0E9-A79F682DDEED}" type="datetime5">
              <a:rPr lang="zh-CN" altLang="en-US" smtClean="0"/>
              <a:pPr/>
              <a:t>2024/1/19</a:t>
            </a:fld>
            <a:endParaRPr lang="en-US" altLang="zh-CN" smtClean="0"/>
          </a:p>
        </p:txBody>
      </p:sp>
      <p:sp>
        <p:nvSpPr>
          <p:cNvPr id="30723" name="Rectangle 6"/>
          <p:cNvSpPr>
            <a:spLocks noGrp="1" noChangeArrowheads="1"/>
          </p:cNvSpPr>
          <p:nvPr>
            <p:ph type="ftr" sz="quarter" idx="4"/>
          </p:nvPr>
        </p:nvSpPr>
        <p:spPr>
          <a:noFill/>
        </p:spPr>
        <p:txBody>
          <a:bodyPr/>
          <a:lstStyle/>
          <a:p>
            <a:r>
              <a:rPr lang="zh-CN" altLang="en-US" smtClean="0"/>
              <a:t>Chapter 4-ii: Combinational Logic Design (Sections 4.3 - 4.4)</a:t>
            </a:r>
            <a:endParaRPr lang="en-US" altLang="zh-CN" smtClean="0"/>
          </a:p>
        </p:txBody>
      </p:sp>
      <p:sp>
        <p:nvSpPr>
          <p:cNvPr id="30724" name="Rectangle 7"/>
          <p:cNvSpPr>
            <a:spLocks noGrp="1" noChangeArrowheads="1"/>
          </p:cNvSpPr>
          <p:nvPr>
            <p:ph type="sldNum" sz="quarter" idx="5"/>
          </p:nvPr>
        </p:nvSpPr>
        <p:spPr>
          <a:noFill/>
        </p:spPr>
        <p:txBody>
          <a:bodyPr/>
          <a:lstStyle/>
          <a:p>
            <a:fld id="{E80443B8-CDA5-4C8D-B312-3171D12493D8}" type="slidenum">
              <a:rPr lang="zh-CN" altLang="en-US" smtClean="0"/>
              <a:pPr/>
              <a:t>65</a:t>
            </a:fld>
            <a:endParaRPr lang="en-US" altLang="zh-CN" smtClean="0"/>
          </a:p>
        </p:txBody>
      </p:sp>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dt" sz="quarter" idx="1"/>
          </p:nvPr>
        </p:nvSpPr>
        <p:spPr>
          <a:noFill/>
        </p:spPr>
        <p:txBody>
          <a:bodyPr/>
          <a:lstStyle/>
          <a:p>
            <a:fld id="{6106FA18-BAF2-47F0-A55B-3183B80F2C04}" type="datetime5">
              <a:rPr lang="zh-CN" altLang="en-US" smtClean="0"/>
              <a:pPr/>
              <a:t>2024/1/19</a:t>
            </a:fld>
            <a:endParaRPr lang="en-US" altLang="zh-CN" smtClean="0"/>
          </a:p>
        </p:txBody>
      </p:sp>
      <p:sp>
        <p:nvSpPr>
          <p:cNvPr id="31747" name="Rectangle 6"/>
          <p:cNvSpPr>
            <a:spLocks noGrp="1" noChangeArrowheads="1"/>
          </p:cNvSpPr>
          <p:nvPr>
            <p:ph type="ftr" sz="quarter" idx="4"/>
          </p:nvPr>
        </p:nvSpPr>
        <p:spPr>
          <a:noFill/>
        </p:spPr>
        <p:txBody>
          <a:bodyPr/>
          <a:lstStyle/>
          <a:p>
            <a:r>
              <a:rPr lang="zh-CN" altLang="en-US" smtClean="0"/>
              <a:t>Chapter 4-ii: Combinational Logic Design (Sections 4.3 - 4.4)</a:t>
            </a:r>
            <a:endParaRPr lang="en-US" altLang="zh-CN" smtClean="0"/>
          </a:p>
        </p:txBody>
      </p:sp>
      <p:sp>
        <p:nvSpPr>
          <p:cNvPr id="31748" name="Rectangle 7"/>
          <p:cNvSpPr>
            <a:spLocks noGrp="1" noChangeArrowheads="1"/>
          </p:cNvSpPr>
          <p:nvPr>
            <p:ph type="sldNum" sz="quarter" idx="5"/>
          </p:nvPr>
        </p:nvSpPr>
        <p:spPr>
          <a:noFill/>
        </p:spPr>
        <p:txBody>
          <a:bodyPr/>
          <a:lstStyle/>
          <a:p>
            <a:fld id="{964DB8A7-AA55-4D1E-8089-F3B52D28DDBB}" type="slidenum">
              <a:rPr lang="zh-CN" altLang="en-US" smtClean="0"/>
              <a:pPr/>
              <a:t>66</a:t>
            </a:fld>
            <a:endParaRPr lang="en-US" altLang="zh-CN" smtClean="0"/>
          </a:p>
        </p:txBody>
      </p:sp>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ACC3517-925D-4186-A7AA-4770E48A4289}" type="slidenum">
              <a:rPr lang="en-US" smtClean="0">
                <a:latin typeface="Arial" pitchFamily="34" charset="0"/>
              </a:rPr>
              <a:pPr/>
              <a:t>77</a:t>
            </a:fld>
            <a:endParaRPr lang="en-US" smtClean="0">
              <a:latin typeface="Arial" pitchFamily="34" charset="0"/>
            </a:endParaRPr>
          </a:p>
        </p:txBody>
      </p:sp>
      <p:sp>
        <p:nvSpPr>
          <p:cNvPr id="108547" name="Rectangle 2"/>
          <p:cNvSpPr>
            <a:spLocks noGrp="1" noRot="1" noChangeAspect="1" noChangeArrowheads="1" noTextEdit="1"/>
          </p:cNvSpPr>
          <p:nvPr>
            <p:ph type="sldImg"/>
          </p:nvPr>
        </p:nvSpPr>
        <p:spPr>
          <a:xfrm>
            <a:off x="1143000" y="684213"/>
            <a:ext cx="4572000" cy="3430587"/>
          </a:xfrm>
          <a:ln/>
        </p:spPr>
      </p:sp>
      <p:sp>
        <p:nvSpPr>
          <p:cNvPr id="108548" name="Rectangle 3"/>
          <p:cNvSpPr>
            <a:spLocks noGrp="1" noChangeArrowheads="1"/>
          </p:cNvSpPr>
          <p:nvPr>
            <p:ph type="body" idx="1"/>
          </p:nvPr>
        </p:nvSpPr>
        <p:spPr>
          <a:xfrm>
            <a:off x="914400" y="4343400"/>
            <a:ext cx="5029200" cy="4116388"/>
          </a:xfrm>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miter lim="800000"/>
            <a:headEnd/>
            <a:tailEnd/>
          </a:ln>
        </p:spPr>
        <p:txBody>
          <a:bodyPr/>
          <a:lstStyle/>
          <a:p>
            <a:fld id="{8DB1B964-7957-4AD4-B30E-72166DC7498A}" type="slidenum">
              <a:rPr lang="en-US"/>
              <a:pPr/>
              <a:t>15</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r>
              <a:rPr lang="en-US" smtClean="0"/>
              <a:t>Slide contents.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miter lim="800000"/>
            <a:headEnd/>
            <a:tailEnd/>
          </a:ln>
        </p:spPr>
        <p:txBody>
          <a:bodyPr/>
          <a:lstStyle/>
          <a:p>
            <a:fld id="{9A82ABFA-AED7-47D6-8C0F-3D1067FB1852}" type="slidenum">
              <a:rPr lang="en-US"/>
              <a:pPr/>
              <a:t>16</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smtClean="0"/>
              <a:t>If you want to sense something at a short distance, there are choices that emit some sort of signal that produces reflections that they can see.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miter lim="800000"/>
            <a:headEnd/>
            <a:tailEnd/>
          </a:ln>
        </p:spPr>
        <p:txBody>
          <a:bodyPr/>
          <a:lstStyle/>
          <a:p>
            <a:fld id="{A2224D8F-1250-4563-9BC8-04992884D155}" type="slidenum">
              <a:rPr lang="en-US"/>
              <a:pPr/>
              <a:t>17</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smtClean="0"/>
              <a:t>Picture of an active IR sensor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miter lim="800000"/>
            <a:headEnd/>
            <a:tailEnd/>
          </a:ln>
        </p:spPr>
        <p:txBody>
          <a:bodyPr/>
          <a:lstStyle/>
          <a:p>
            <a:fld id="{498D87A1-4260-4502-BC7D-9286827B9339}" type="slidenum">
              <a:rPr lang="en-US"/>
              <a:pPr/>
              <a:t>18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r>
              <a:rPr lang="en-US" smtClean="0"/>
              <a:t>Specs for IR sensor system on previous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0091D40C-8D7C-430A-B9F2-FE164E918BBF}" type="slidenum">
              <a:rPr lang="en-US"/>
              <a:pPr/>
              <a:t>19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r>
              <a:rPr lang="en-US" smtClean="0"/>
              <a:t>Self-contained linear array IR range sensor.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D3EB95-DAC4-49FE-ADF3-CD0A74DD2191}"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3EB95-DAC4-49FE-ADF3-CD0A74DD2191}"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3EB95-DAC4-49FE-ADF3-CD0A74DD2191}"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3EB95-DAC4-49FE-ADF3-CD0A74DD2191}"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D3EB95-DAC4-49FE-ADF3-CD0A74DD2191}"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D3EB95-DAC4-49FE-ADF3-CD0A74DD2191}"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D3EB95-DAC4-49FE-ADF3-CD0A74DD2191}"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D3EB95-DAC4-49FE-ADF3-CD0A74DD2191}"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3EB95-DAC4-49FE-ADF3-CD0A74DD2191}"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D3EB95-DAC4-49FE-ADF3-CD0A74DD2191}"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D3EB95-DAC4-49FE-ADF3-CD0A74DD2191}"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4C80C2-9747-4ECF-922E-B7F3F7F97E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3EB95-DAC4-49FE-ADF3-CD0A74DD2191}"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C80C2-9747-4ECF-922E-B7F3F7F97E4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34" Type="http://schemas.openxmlformats.org/officeDocument/2006/relationships/image" Target="../media/image103.jpe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jpeg"/><Relationship Id="rId2" Type="http://schemas.openxmlformats.org/officeDocument/2006/relationships/notesSlide" Target="../notesSlides/notesSlide45.xml"/><Relationship Id="rId16" Type="http://schemas.openxmlformats.org/officeDocument/2006/relationships/image" Target="../media/image85.jpe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Industrial Automation and Control (20EE11Q3)</a:t>
            </a:r>
            <a:endParaRPr lang="en-US" dirty="0"/>
          </a:p>
        </p:txBody>
      </p:sp>
      <p:sp>
        <p:nvSpPr>
          <p:cNvPr id="3" name="Subtitle 2"/>
          <p:cNvSpPr>
            <a:spLocks noGrp="1"/>
          </p:cNvSpPr>
          <p:nvPr>
            <p:ph type="subTitle" idx="1"/>
          </p:nvPr>
        </p:nvSpPr>
        <p:spPr/>
        <p:txBody>
          <a:bodyPr/>
          <a:lstStyle/>
          <a:p>
            <a:r>
              <a:rPr lang="en-IN" dirty="0" smtClean="0"/>
              <a:t>Dr. </a:t>
            </a:r>
            <a:r>
              <a:rPr lang="en-IN" dirty="0" err="1" smtClean="0"/>
              <a:t>Kavirayani</a:t>
            </a:r>
            <a:r>
              <a:rPr lang="en-IN" dirty="0" smtClean="0"/>
              <a:t> </a:t>
            </a:r>
            <a:r>
              <a:rPr lang="en-IN" dirty="0" err="1" smtClean="0"/>
              <a:t>Srikanth</a:t>
            </a:r>
            <a:endParaRPr lang="en-IN" dirty="0" smtClean="0"/>
          </a:p>
          <a:p>
            <a:r>
              <a:rPr lang="en-IN" dirty="0" smtClean="0"/>
              <a:t>Asst. Professor</a:t>
            </a:r>
          </a:p>
          <a:p>
            <a:r>
              <a:rPr lang="en-IN" dirty="0" smtClean="0"/>
              <a:t>Dept. of EEE</a:t>
            </a:r>
            <a:endParaRPr lang="en-US" dirty="0"/>
          </a:p>
        </p:txBody>
      </p:sp>
      <p:pic>
        <p:nvPicPr>
          <p:cNvPr id="4" name="Picture 3" descr="College Logo_GVPCEA.jpg"/>
          <p:cNvPicPr>
            <a:picLocks noChangeAspect="1"/>
          </p:cNvPicPr>
          <p:nvPr/>
        </p:nvPicPr>
        <p:blipFill>
          <a:blip r:embed="rId2" cstate="print"/>
          <a:stretch>
            <a:fillRect/>
          </a:stretch>
        </p:blipFill>
        <p:spPr>
          <a:xfrm>
            <a:off x="4000496" y="642918"/>
            <a:ext cx="1198422" cy="1228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Discussion</a:t>
            </a:r>
            <a:endParaRPr lang="en-US" dirty="0"/>
          </a:p>
        </p:txBody>
      </p:sp>
      <p:sp>
        <p:nvSpPr>
          <p:cNvPr id="3" name="Content Placeholder 2"/>
          <p:cNvSpPr>
            <a:spLocks noGrp="1"/>
          </p:cNvSpPr>
          <p:nvPr>
            <p:ph idx="1"/>
          </p:nvPr>
        </p:nvSpPr>
        <p:spPr/>
        <p:txBody>
          <a:bodyPr/>
          <a:lstStyle/>
          <a:p>
            <a:r>
              <a:rPr lang="en-IN" dirty="0" smtClean="0"/>
              <a:t>Making use of two matched transistor and effecting a difference between their emitter voltages due to the quantity under measurement has been a popular technique.</a:t>
            </a:r>
          </a:p>
          <a:p>
            <a:r>
              <a:rPr lang="en-IN" dirty="0" smtClean="0"/>
              <a:t>An integrated silicon </a:t>
            </a:r>
            <a:r>
              <a:rPr lang="en-IN" dirty="0" err="1" smtClean="0"/>
              <a:t>flowmeter</a:t>
            </a:r>
            <a:r>
              <a:rPr lang="en-IN" dirty="0" smtClean="0"/>
              <a:t> is designed on the </a:t>
            </a:r>
            <a:r>
              <a:rPr lang="en-IN" dirty="0" err="1" smtClean="0"/>
              <a:t>samelines</a:t>
            </a:r>
            <a:r>
              <a:rPr lang="en-IN" dirty="0" smtClean="0"/>
              <a:t> using matched pair of </a:t>
            </a:r>
            <a:r>
              <a:rPr lang="en-IN" dirty="0" err="1" smtClean="0"/>
              <a:t>piezotransistors</a:t>
            </a:r>
            <a:r>
              <a:rPr lang="en-IN" dirty="0" smtClean="0"/>
              <a:t> for flow measurements at temperatures between -40 deg to 85 deg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458200" cy="715962"/>
          </a:xfrm>
        </p:spPr>
        <p:txBody>
          <a:bodyPr>
            <a:normAutofit fontScale="90000"/>
          </a:bodyPr>
          <a:lstStyle/>
          <a:p>
            <a:pPr eaLnBrk="1" hangingPunct="1"/>
            <a:r>
              <a:rPr lang="en-US" dirty="0" smtClean="0"/>
              <a:t>Why Do Robots Need Sensors?</a:t>
            </a:r>
          </a:p>
        </p:txBody>
      </p:sp>
      <p:sp>
        <p:nvSpPr>
          <p:cNvPr id="4099" name="Rectangle 3"/>
          <p:cNvSpPr>
            <a:spLocks noGrp="1" noChangeArrowheads="1"/>
          </p:cNvSpPr>
          <p:nvPr>
            <p:ph type="body" idx="1"/>
          </p:nvPr>
        </p:nvSpPr>
        <p:spPr>
          <a:xfrm>
            <a:off x="228600" y="1600200"/>
            <a:ext cx="8534400" cy="4343400"/>
          </a:xfrm>
        </p:spPr>
        <p:txBody>
          <a:bodyPr>
            <a:normAutofit lnSpcReduction="10000"/>
          </a:bodyPr>
          <a:lstStyle/>
          <a:p>
            <a:pPr eaLnBrk="1" hangingPunct="1">
              <a:lnSpc>
                <a:spcPct val="80000"/>
              </a:lnSpc>
            </a:pPr>
            <a:r>
              <a:rPr lang="en-US" sz="3600" smtClean="0"/>
              <a:t>Provides “awareness” of surroundings</a:t>
            </a:r>
          </a:p>
          <a:p>
            <a:pPr lvl="1" eaLnBrk="1" hangingPunct="1">
              <a:lnSpc>
                <a:spcPct val="80000"/>
              </a:lnSpc>
            </a:pPr>
            <a:r>
              <a:rPr lang="en-US" smtClean="0"/>
              <a:t>What’s ahead, around, “out there”?</a:t>
            </a:r>
          </a:p>
          <a:p>
            <a:pPr eaLnBrk="1" hangingPunct="1">
              <a:lnSpc>
                <a:spcPct val="80000"/>
              </a:lnSpc>
            </a:pPr>
            <a:r>
              <a:rPr lang="en-US" sz="3600" smtClean="0"/>
              <a:t>Allows interaction with environment</a:t>
            </a:r>
          </a:p>
          <a:p>
            <a:pPr lvl="1" eaLnBrk="1" hangingPunct="1">
              <a:lnSpc>
                <a:spcPct val="80000"/>
              </a:lnSpc>
            </a:pPr>
            <a:r>
              <a:rPr lang="en-US" smtClean="0"/>
              <a:t>Robot lawn mower can “see” cut grass</a:t>
            </a:r>
          </a:p>
          <a:p>
            <a:pPr eaLnBrk="1" hangingPunct="1">
              <a:lnSpc>
                <a:spcPct val="80000"/>
              </a:lnSpc>
            </a:pPr>
            <a:r>
              <a:rPr lang="en-US" sz="3600" smtClean="0"/>
              <a:t>Protection &amp; Self-Preservation</a:t>
            </a:r>
          </a:p>
          <a:p>
            <a:pPr lvl="1" eaLnBrk="1" hangingPunct="1">
              <a:lnSpc>
                <a:spcPct val="80000"/>
              </a:lnSpc>
            </a:pPr>
            <a:r>
              <a:rPr lang="en-US" smtClean="0"/>
              <a:t>Safety, Damage Prevention, Stairwell sensor</a:t>
            </a:r>
          </a:p>
          <a:p>
            <a:pPr eaLnBrk="1" hangingPunct="1">
              <a:lnSpc>
                <a:spcPct val="80000"/>
              </a:lnSpc>
            </a:pPr>
            <a:r>
              <a:rPr lang="en-US" sz="3600" smtClean="0"/>
              <a:t>Gives the robot capability to goal-seek</a:t>
            </a:r>
          </a:p>
          <a:p>
            <a:pPr lvl="1" eaLnBrk="1" hangingPunct="1">
              <a:lnSpc>
                <a:spcPct val="80000"/>
              </a:lnSpc>
            </a:pPr>
            <a:r>
              <a:rPr lang="en-US" smtClean="0"/>
              <a:t>Find colorful objects, seek goals</a:t>
            </a:r>
          </a:p>
          <a:p>
            <a:pPr eaLnBrk="1" hangingPunct="1">
              <a:lnSpc>
                <a:spcPct val="80000"/>
              </a:lnSpc>
            </a:pPr>
            <a:r>
              <a:rPr lang="en-US" sz="3600" smtClean="0"/>
              <a:t>Makes robots “interesting”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458200" cy="715962"/>
          </a:xfrm>
        </p:spPr>
        <p:txBody>
          <a:bodyPr>
            <a:normAutofit fontScale="90000"/>
          </a:bodyPr>
          <a:lstStyle/>
          <a:p>
            <a:pPr eaLnBrk="1" hangingPunct="1"/>
            <a:r>
              <a:rPr lang="en-US" smtClean="0"/>
              <a:t>Sensors - What Can Be Sensed?</a:t>
            </a:r>
          </a:p>
        </p:txBody>
      </p:sp>
      <p:sp>
        <p:nvSpPr>
          <p:cNvPr id="5123" name="Rectangle 3"/>
          <p:cNvSpPr>
            <a:spLocks noGrp="1" noChangeArrowheads="1"/>
          </p:cNvSpPr>
          <p:nvPr>
            <p:ph type="body" idx="1"/>
          </p:nvPr>
        </p:nvSpPr>
        <p:spPr>
          <a:xfrm>
            <a:off x="304800" y="1371600"/>
            <a:ext cx="8686800" cy="4876800"/>
          </a:xfrm>
        </p:spPr>
        <p:txBody>
          <a:bodyPr/>
          <a:lstStyle/>
          <a:p>
            <a:pPr eaLnBrk="1" hangingPunct="1">
              <a:lnSpc>
                <a:spcPct val="80000"/>
              </a:lnSpc>
            </a:pPr>
            <a:r>
              <a:rPr lang="en-US" sz="2800" smtClean="0"/>
              <a:t>Light </a:t>
            </a:r>
          </a:p>
          <a:p>
            <a:pPr lvl="1" eaLnBrk="1" hangingPunct="1">
              <a:lnSpc>
                <a:spcPct val="80000"/>
              </a:lnSpc>
            </a:pPr>
            <a:r>
              <a:rPr lang="en-US" sz="2400" smtClean="0"/>
              <a:t>Presence, color, intensity, content (mod), direction</a:t>
            </a:r>
          </a:p>
          <a:p>
            <a:pPr eaLnBrk="1" hangingPunct="1">
              <a:lnSpc>
                <a:spcPct val="80000"/>
              </a:lnSpc>
            </a:pPr>
            <a:r>
              <a:rPr lang="en-US" sz="2800" smtClean="0"/>
              <a:t>Sound </a:t>
            </a:r>
          </a:p>
          <a:p>
            <a:pPr lvl="1" eaLnBrk="1" hangingPunct="1">
              <a:lnSpc>
                <a:spcPct val="80000"/>
              </a:lnSpc>
            </a:pPr>
            <a:r>
              <a:rPr lang="en-US" sz="2400" smtClean="0"/>
              <a:t>Presence, frequency, intensity, content (mod), direction</a:t>
            </a:r>
          </a:p>
          <a:p>
            <a:pPr eaLnBrk="1" hangingPunct="1">
              <a:lnSpc>
                <a:spcPct val="80000"/>
              </a:lnSpc>
            </a:pPr>
            <a:r>
              <a:rPr lang="en-US" sz="2800" smtClean="0"/>
              <a:t>Heat</a:t>
            </a:r>
          </a:p>
          <a:p>
            <a:pPr lvl="1" eaLnBrk="1" hangingPunct="1">
              <a:lnSpc>
                <a:spcPct val="80000"/>
              </a:lnSpc>
            </a:pPr>
            <a:r>
              <a:rPr lang="en-US" sz="2400" smtClean="0"/>
              <a:t>Temperature, wavelength, magnitude, direction</a:t>
            </a:r>
          </a:p>
          <a:p>
            <a:pPr eaLnBrk="1" hangingPunct="1">
              <a:lnSpc>
                <a:spcPct val="80000"/>
              </a:lnSpc>
            </a:pPr>
            <a:r>
              <a:rPr lang="en-US" sz="2800" smtClean="0"/>
              <a:t>Chemicals</a:t>
            </a:r>
          </a:p>
          <a:p>
            <a:pPr lvl="1" eaLnBrk="1" hangingPunct="1">
              <a:lnSpc>
                <a:spcPct val="80000"/>
              </a:lnSpc>
            </a:pPr>
            <a:r>
              <a:rPr lang="en-US" sz="2400" smtClean="0"/>
              <a:t>Presence, concentration, identity, etc.</a:t>
            </a:r>
          </a:p>
          <a:p>
            <a:pPr eaLnBrk="1" hangingPunct="1">
              <a:lnSpc>
                <a:spcPct val="80000"/>
              </a:lnSpc>
            </a:pPr>
            <a:r>
              <a:rPr lang="en-US" sz="2800" smtClean="0"/>
              <a:t>Object Proximity</a:t>
            </a:r>
          </a:p>
          <a:p>
            <a:pPr lvl="1" eaLnBrk="1" hangingPunct="1">
              <a:lnSpc>
                <a:spcPct val="80000"/>
              </a:lnSpc>
            </a:pPr>
            <a:r>
              <a:rPr lang="en-US" sz="2400" smtClean="0"/>
              <a:t>Presence/absence, distance, bearing, color, etc.</a:t>
            </a:r>
          </a:p>
          <a:p>
            <a:pPr eaLnBrk="1" hangingPunct="1">
              <a:lnSpc>
                <a:spcPct val="80000"/>
              </a:lnSpc>
            </a:pPr>
            <a:r>
              <a:rPr lang="en-US" sz="2800" smtClean="0"/>
              <a:t>Physical orientation/attitude/position</a:t>
            </a:r>
          </a:p>
          <a:p>
            <a:pPr lvl="1" eaLnBrk="1" hangingPunct="1">
              <a:lnSpc>
                <a:spcPct val="80000"/>
              </a:lnSpc>
            </a:pPr>
            <a:r>
              <a:rPr lang="en-US" sz="2400" smtClean="0"/>
              <a:t>Magnitude, pitch, roll, yaw, coordinates, etc.</a:t>
            </a:r>
          </a:p>
          <a:p>
            <a:pPr lvl="1" eaLnBrk="1" hangingPunct="1">
              <a:lnSpc>
                <a:spcPct val="80000"/>
              </a:lnSpc>
            </a:pPr>
            <a:endParaRPr lang="en-US" sz="240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458200" cy="715962"/>
          </a:xfrm>
        </p:spPr>
        <p:txBody>
          <a:bodyPr>
            <a:normAutofit fontScale="90000"/>
          </a:bodyPr>
          <a:lstStyle/>
          <a:p>
            <a:pPr eaLnBrk="1" hangingPunct="1"/>
            <a:r>
              <a:rPr lang="en-US" smtClean="0"/>
              <a:t>Sensors - What Can Be Sensed?</a:t>
            </a:r>
          </a:p>
        </p:txBody>
      </p:sp>
      <p:sp>
        <p:nvSpPr>
          <p:cNvPr id="6147" name="Rectangle 3"/>
          <p:cNvSpPr>
            <a:spLocks noGrp="1" noChangeArrowheads="1"/>
          </p:cNvSpPr>
          <p:nvPr>
            <p:ph type="body" idx="1"/>
          </p:nvPr>
        </p:nvSpPr>
        <p:spPr>
          <a:xfrm>
            <a:off x="304800" y="1600200"/>
            <a:ext cx="8686800" cy="4724400"/>
          </a:xfrm>
        </p:spPr>
        <p:txBody>
          <a:bodyPr/>
          <a:lstStyle/>
          <a:p>
            <a:pPr eaLnBrk="1" hangingPunct="1">
              <a:lnSpc>
                <a:spcPct val="90000"/>
              </a:lnSpc>
            </a:pPr>
            <a:r>
              <a:rPr lang="en-US" smtClean="0"/>
              <a:t>Magnetic &amp; Electric Fields</a:t>
            </a:r>
          </a:p>
          <a:p>
            <a:pPr lvl="1" eaLnBrk="1" hangingPunct="1">
              <a:lnSpc>
                <a:spcPct val="90000"/>
              </a:lnSpc>
            </a:pPr>
            <a:r>
              <a:rPr lang="en-US" smtClean="0"/>
              <a:t>Presence, magnitude, orientation, content (mod)</a:t>
            </a:r>
          </a:p>
          <a:p>
            <a:pPr eaLnBrk="1" hangingPunct="1">
              <a:lnSpc>
                <a:spcPct val="90000"/>
              </a:lnSpc>
            </a:pPr>
            <a:r>
              <a:rPr lang="en-US" smtClean="0"/>
              <a:t>Resistance (electrical, indirectly via V/I)</a:t>
            </a:r>
          </a:p>
          <a:p>
            <a:pPr lvl="1" eaLnBrk="1" hangingPunct="1">
              <a:lnSpc>
                <a:spcPct val="90000"/>
              </a:lnSpc>
            </a:pPr>
            <a:r>
              <a:rPr lang="en-US" smtClean="0"/>
              <a:t>Presence, magnitude, etc.</a:t>
            </a:r>
          </a:p>
          <a:p>
            <a:pPr eaLnBrk="1" hangingPunct="1">
              <a:lnSpc>
                <a:spcPct val="90000"/>
              </a:lnSpc>
            </a:pPr>
            <a:r>
              <a:rPr lang="en-US" smtClean="0"/>
              <a:t>Capacitance (via excitation/oscillation)</a:t>
            </a:r>
          </a:p>
          <a:p>
            <a:pPr lvl="1" eaLnBrk="1" hangingPunct="1">
              <a:lnSpc>
                <a:spcPct val="90000"/>
              </a:lnSpc>
            </a:pPr>
            <a:r>
              <a:rPr lang="en-US" smtClean="0"/>
              <a:t>Presence, magnitude, etc.</a:t>
            </a:r>
          </a:p>
          <a:p>
            <a:pPr eaLnBrk="1" hangingPunct="1">
              <a:lnSpc>
                <a:spcPct val="90000"/>
              </a:lnSpc>
            </a:pPr>
            <a:r>
              <a:rPr lang="en-US" smtClean="0"/>
              <a:t>Inductance (via excitation/oscillation)</a:t>
            </a:r>
          </a:p>
          <a:p>
            <a:pPr lvl="1" eaLnBrk="1" hangingPunct="1">
              <a:lnSpc>
                <a:spcPct val="90000"/>
              </a:lnSpc>
            </a:pPr>
            <a:r>
              <a:rPr lang="en-US" smtClean="0"/>
              <a:t>Presence, magnitude, etc.</a:t>
            </a:r>
          </a:p>
          <a:p>
            <a:pPr eaLnBrk="1" hangingPunct="1">
              <a:lnSpc>
                <a:spcPct val="90000"/>
              </a:lnSpc>
            </a:pPr>
            <a:r>
              <a:rPr lang="en-US" smtClean="0"/>
              <a:t>Other Things?</a:t>
            </a:r>
          </a:p>
          <a:p>
            <a:pPr lvl="1" eaLnBrk="1" hangingPunct="1">
              <a:lnSpc>
                <a:spcPct val="90000"/>
              </a:lnSpc>
            </a:pPr>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457200" y="274638"/>
            <a:ext cx="8229600" cy="868362"/>
          </a:xfrm>
        </p:spPr>
        <p:txBody>
          <a:bodyPr/>
          <a:lstStyle/>
          <a:p>
            <a:pPr eaLnBrk="1" hangingPunct="1"/>
            <a:r>
              <a:rPr lang="en-US" smtClean="0"/>
              <a:t>What Sensors Are Out There?</a:t>
            </a:r>
          </a:p>
        </p:txBody>
      </p:sp>
      <p:sp>
        <p:nvSpPr>
          <p:cNvPr id="7171" name="Rectangle 1027"/>
          <p:cNvSpPr>
            <a:spLocks noGrp="1" noChangeArrowheads="1"/>
          </p:cNvSpPr>
          <p:nvPr>
            <p:ph type="body" idx="1"/>
          </p:nvPr>
        </p:nvSpPr>
        <p:spPr>
          <a:xfrm>
            <a:off x="152400" y="1752600"/>
            <a:ext cx="8839200" cy="3962400"/>
          </a:xfrm>
        </p:spPr>
        <p:txBody>
          <a:bodyPr/>
          <a:lstStyle/>
          <a:p>
            <a:pPr eaLnBrk="1" hangingPunct="1">
              <a:lnSpc>
                <a:spcPct val="90000"/>
              </a:lnSpc>
            </a:pPr>
            <a:r>
              <a:rPr lang="en-US" smtClean="0"/>
              <a:t>Feelers (Whiskers, Bumpers) – Mechanical</a:t>
            </a:r>
          </a:p>
          <a:p>
            <a:pPr eaLnBrk="1" hangingPunct="1">
              <a:lnSpc>
                <a:spcPct val="90000"/>
              </a:lnSpc>
            </a:pPr>
            <a:r>
              <a:rPr lang="en-US" smtClean="0"/>
              <a:t>Photoelectric (Visible) – Active &amp; Passive</a:t>
            </a:r>
          </a:p>
          <a:p>
            <a:pPr eaLnBrk="1" hangingPunct="1">
              <a:lnSpc>
                <a:spcPct val="90000"/>
              </a:lnSpc>
            </a:pPr>
            <a:r>
              <a:rPr lang="en-US" smtClean="0"/>
              <a:t>Infrared (light) – Active &amp; Passive</a:t>
            </a:r>
          </a:p>
          <a:p>
            <a:pPr eaLnBrk="1" hangingPunct="1">
              <a:lnSpc>
                <a:spcPct val="90000"/>
              </a:lnSpc>
            </a:pPr>
            <a:r>
              <a:rPr lang="en-US" smtClean="0"/>
              <a:t>Ultrasonic (sound) – Active &amp; Passive</a:t>
            </a:r>
          </a:p>
          <a:p>
            <a:pPr eaLnBrk="1" hangingPunct="1">
              <a:lnSpc>
                <a:spcPct val="90000"/>
              </a:lnSpc>
            </a:pPr>
            <a:r>
              <a:rPr lang="en-US" smtClean="0"/>
              <a:t>Sonic – Active &amp; Passive</a:t>
            </a:r>
          </a:p>
          <a:p>
            <a:pPr eaLnBrk="1" hangingPunct="1">
              <a:lnSpc>
                <a:spcPct val="90000"/>
              </a:lnSpc>
            </a:pPr>
            <a:r>
              <a:rPr lang="en-US" smtClean="0"/>
              <a:t>Resistive/Capacitive/Inductive – Active &amp; Passive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457200" y="274638"/>
            <a:ext cx="8229600" cy="868362"/>
          </a:xfrm>
        </p:spPr>
        <p:txBody>
          <a:bodyPr/>
          <a:lstStyle/>
          <a:p>
            <a:pPr eaLnBrk="1" hangingPunct="1"/>
            <a:r>
              <a:rPr lang="en-US" smtClean="0"/>
              <a:t>What Sensors Are Out There?</a:t>
            </a:r>
          </a:p>
        </p:txBody>
      </p:sp>
      <p:sp>
        <p:nvSpPr>
          <p:cNvPr id="8195" name="Rectangle 1027"/>
          <p:cNvSpPr>
            <a:spLocks noGrp="1" noChangeArrowheads="1"/>
          </p:cNvSpPr>
          <p:nvPr>
            <p:ph type="body" idx="1"/>
          </p:nvPr>
        </p:nvSpPr>
        <p:spPr>
          <a:xfrm>
            <a:off x="457200" y="1600200"/>
            <a:ext cx="8305800" cy="4724400"/>
          </a:xfrm>
        </p:spPr>
        <p:txBody>
          <a:bodyPr/>
          <a:lstStyle/>
          <a:p>
            <a:pPr eaLnBrk="1" hangingPunct="1"/>
            <a:r>
              <a:rPr lang="en-US" sz="2800" smtClean="0"/>
              <a:t>Visual – Cameras &amp; Arrays (Active &amp; Passive)</a:t>
            </a:r>
          </a:p>
          <a:p>
            <a:pPr eaLnBrk="1" hangingPunct="1"/>
            <a:r>
              <a:rPr lang="en-US" sz="2800" smtClean="0"/>
              <a:t>Color Sensors (Active &amp; Passive)</a:t>
            </a:r>
          </a:p>
          <a:p>
            <a:pPr eaLnBrk="1" hangingPunct="1"/>
            <a:r>
              <a:rPr lang="en-US" sz="2800" smtClean="0"/>
              <a:t>Magnetic (Active &amp; Passive)</a:t>
            </a:r>
          </a:p>
          <a:p>
            <a:pPr eaLnBrk="1" hangingPunct="1"/>
            <a:r>
              <a:rPr lang="en-US" sz="2800" smtClean="0"/>
              <a:t>Orientation (Pitch &amp; Roll)</a:t>
            </a:r>
          </a:p>
          <a:p>
            <a:pPr eaLnBrk="1" hangingPunct="1"/>
            <a:r>
              <a:rPr lang="en-US" sz="2800" smtClean="0"/>
              <a:t>GPS (location, altitude)</a:t>
            </a:r>
          </a:p>
          <a:p>
            <a:pPr eaLnBrk="1" hangingPunct="1"/>
            <a:r>
              <a:rPr lang="en-US" sz="2800" smtClean="0"/>
              <a:t>Compass (orientation, bearing)</a:t>
            </a:r>
          </a:p>
          <a:p>
            <a:pPr eaLnBrk="1" hangingPunct="1"/>
            <a:r>
              <a:rPr lang="en-US" sz="2800" smtClean="0"/>
              <a:t>Voltage – Electric Field Sensors</a:t>
            </a:r>
          </a:p>
          <a:p>
            <a:pPr eaLnBrk="1" hangingPunct="1"/>
            <a:r>
              <a:rPr lang="en-US" sz="2800" smtClean="0"/>
              <a:t>Current – Magnetic Field Sensors</a:t>
            </a:r>
          </a:p>
          <a:p>
            <a:pPr eaLnBrk="1" hangingPunct="1"/>
            <a:r>
              <a:rPr lang="en-US" sz="2800" smtClean="0"/>
              <a:t>Chemical – Smoke Detectors, Gas Sensors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Sensors – IR</a:t>
            </a:r>
          </a:p>
        </p:txBody>
      </p:sp>
      <p:sp>
        <p:nvSpPr>
          <p:cNvPr id="13315" name="Rectangle 3"/>
          <p:cNvSpPr>
            <a:spLocks noGrp="1" noChangeArrowheads="1"/>
          </p:cNvSpPr>
          <p:nvPr>
            <p:ph type="body" idx="1"/>
          </p:nvPr>
        </p:nvSpPr>
        <p:spPr>
          <a:xfrm>
            <a:off x="228600" y="1371600"/>
            <a:ext cx="8686800" cy="4525963"/>
          </a:xfrm>
        </p:spPr>
        <p:txBody>
          <a:bodyPr>
            <a:normAutofit lnSpcReduction="10000"/>
          </a:bodyPr>
          <a:lstStyle/>
          <a:p>
            <a:pPr eaLnBrk="1" hangingPunct="1">
              <a:lnSpc>
                <a:spcPct val="90000"/>
              </a:lnSpc>
            </a:pPr>
            <a:r>
              <a:rPr lang="en-US" smtClean="0"/>
              <a:t>Active (emitting)</a:t>
            </a:r>
          </a:p>
          <a:p>
            <a:pPr lvl="1" eaLnBrk="1" hangingPunct="1">
              <a:lnSpc>
                <a:spcPct val="80000"/>
              </a:lnSpc>
            </a:pPr>
            <a:r>
              <a:rPr lang="en-US" smtClean="0"/>
              <a:t>Oscillator generates IR reflections off objects</a:t>
            </a:r>
          </a:p>
          <a:p>
            <a:pPr lvl="1" eaLnBrk="1" hangingPunct="1">
              <a:lnSpc>
                <a:spcPct val="80000"/>
              </a:lnSpc>
            </a:pPr>
            <a:r>
              <a:rPr lang="en-US" smtClean="0"/>
              <a:t>Filtered receiver looks for “reflections”</a:t>
            </a:r>
          </a:p>
          <a:p>
            <a:pPr lvl="1" eaLnBrk="1" hangingPunct="1">
              <a:lnSpc>
                <a:spcPct val="80000"/>
              </a:lnSpc>
            </a:pPr>
            <a:r>
              <a:rPr lang="en-US" smtClean="0"/>
              <a:t>Pulses may be encoded for better discrimination</a:t>
            </a:r>
          </a:p>
          <a:p>
            <a:pPr lvl="1" eaLnBrk="1" hangingPunct="1">
              <a:lnSpc>
                <a:spcPct val="80000"/>
              </a:lnSpc>
            </a:pPr>
            <a:r>
              <a:rPr lang="en-US" smtClean="0"/>
              <a:t>Typically frequencies around 40KHz</a:t>
            </a:r>
          </a:p>
          <a:p>
            <a:pPr lvl="1" eaLnBrk="1" hangingPunct="1">
              <a:lnSpc>
                <a:spcPct val="80000"/>
              </a:lnSpc>
            </a:pPr>
            <a:r>
              <a:rPr lang="en-US" smtClean="0"/>
              <a:t>Doesn’t work well with dark, flat colored objects</a:t>
            </a:r>
          </a:p>
          <a:p>
            <a:pPr lvl="1" eaLnBrk="1" hangingPunct="1">
              <a:lnSpc>
                <a:spcPct val="80000"/>
              </a:lnSpc>
            </a:pPr>
            <a:endParaRPr lang="en-US" smtClean="0"/>
          </a:p>
          <a:p>
            <a:pPr eaLnBrk="1" hangingPunct="1">
              <a:lnSpc>
                <a:spcPct val="90000"/>
              </a:lnSpc>
            </a:pPr>
            <a:r>
              <a:rPr lang="en-US" smtClean="0"/>
              <a:t>Passive (sensor only)</a:t>
            </a:r>
          </a:p>
          <a:p>
            <a:pPr lvl="1" eaLnBrk="1" hangingPunct="1">
              <a:lnSpc>
                <a:spcPct val="80000"/>
              </a:lnSpc>
            </a:pPr>
            <a:r>
              <a:rPr lang="en-US" smtClean="0"/>
              <a:t>Pyro-electric (heat sensor)</a:t>
            </a:r>
          </a:p>
          <a:p>
            <a:pPr lvl="1" eaLnBrk="1" hangingPunct="1">
              <a:lnSpc>
                <a:spcPct val="80000"/>
              </a:lnSpc>
            </a:pPr>
            <a:r>
              <a:rPr lang="en-US" smtClean="0"/>
              <a:t>Look for IR emissions from people &amp; animals</a:t>
            </a:r>
          </a:p>
          <a:p>
            <a:pPr lvl="1" eaLnBrk="1" hangingPunct="1">
              <a:lnSpc>
                <a:spcPct val="80000"/>
              </a:lnSpc>
            </a:pPr>
            <a:r>
              <a:rPr lang="en-US" smtClean="0"/>
              <a:t>Used in security systems &amp; motion detectors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p:txBody>
          <a:bodyPr/>
          <a:lstStyle/>
          <a:p>
            <a:pPr eaLnBrk="1" hangingPunct="1"/>
            <a:r>
              <a:rPr lang="en-US" smtClean="0"/>
              <a:t>Infrared - Active</a:t>
            </a:r>
          </a:p>
        </p:txBody>
      </p:sp>
      <p:pic>
        <p:nvPicPr>
          <p:cNvPr id="14339" name="Picture 5" descr="IRPD01"/>
          <p:cNvPicPr>
            <a:picLocks noChangeAspect="1" noChangeArrowheads="1"/>
          </p:cNvPicPr>
          <p:nvPr/>
        </p:nvPicPr>
        <p:blipFill>
          <a:blip r:embed="rId3"/>
          <a:srcRect/>
          <a:stretch>
            <a:fillRect/>
          </a:stretch>
        </p:blipFill>
        <p:spPr bwMode="auto">
          <a:xfrm>
            <a:off x="4318000" y="1295400"/>
            <a:ext cx="4521200" cy="3390900"/>
          </a:xfrm>
          <a:prstGeom prst="rect">
            <a:avLst/>
          </a:prstGeom>
          <a:noFill/>
          <a:ln w="9525">
            <a:noFill/>
            <a:miter lim="800000"/>
            <a:headEnd/>
            <a:tailEnd/>
          </a:ln>
        </p:spPr>
      </p:pic>
      <p:pic>
        <p:nvPicPr>
          <p:cNvPr id="14340" name="Picture 6" descr="IRPD01_diag"/>
          <p:cNvPicPr>
            <a:picLocks noChangeAspect="1" noChangeArrowheads="1"/>
          </p:cNvPicPr>
          <p:nvPr/>
        </p:nvPicPr>
        <p:blipFill>
          <a:blip r:embed="rId4"/>
          <a:srcRect/>
          <a:stretch>
            <a:fillRect/>
          </a:stretch>
        </p:blipFill>
        <p:spPr bwMode="auto">
          <a:xfrm>
            <a:off x="228600" y="2738438"/>
            <a:ext cx="4648200" cy="3890962"/>
          </a:xfrm>
          <a:prstGeom prst="rect">
            <a:avLst/>
          </a:prstGeom>
          <a:noFill/>
          <a:ln w="9525">
            <a:noFill/>
            <a:miter lim="800000"/>
            <a:headEnd/>
            <a:tailEnd/>
          </a:ln>
        </p:spPr>
      </p:pic>
      <p:sp>
        <p:nvSpPr>
          <p:cNvPr id="14341" name="Text Box 7"/>
          <p:cNvSpPr txBox="1">
            <a:spLocks noChangeArrowheads="1"/>
          </p:cNvSpPr>
          <p:nvPr/>
        </p:nvSpPr>
        <p:spPr bwMode="auto">
          <a:xfrm>
            <a:off x="5181600" y="5105400"/>
            <a:ext cx="3276600" cy="1004888"/>
          </a:xfrm>
          <a:prstGeom prst="rect">
            <a:avLst/>
          </a:prstGeom>
          <a:noFill/>
          <a:ln w="9525">
            <a:noFill/>
            <a:miter lim="800000"/>
            <a:headEnd/>
            <a:tailEnd/>
          </a:ln>
          <a:effectLst/>
        </p:spPr>
        <p:txBody>
          <a:bodyPr>
            <a:spAutoFit/>
          </a:bodyPr>
          <a:lstStyle/>
          <a:p>
            <a:pPr eaLnBrk="0" hangingPunct="0">
              <a:spcBef>
                <a:spcPct val="50000"/>
              </a:spcBef>
            </a:pPr>
            <a:r>
              <a:rPr lang="en-US" sz="2400"/>
              <a:t>$30 from Lynxmotion</a:t>
            </a:r>
          </a:p>
          <a:p>
            <a:pPr eaLnBrk="0" hangingPunct="0">
              <a:spcBef>
                <a:spcPct val="50000"/>
              </a:spcBef>
            </a:pPr>
            <a:r>
              <a:rPr lang="en-US" sz="2400"/>
              <a:t>July 99 Encoder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Active IR Sensor Specs</a:t>
            </a:r>
          </a:p>
        </p:txBody>
      </p:sp>
      <p:sp>
        <p:nvSpPr>
          <p:cNvPr id="15363" name="Rectangle 3"/>
          <p:cNvSpPr>
            <a:spLocks noGrp="1" noChangeArrowheads="1"/>
          </p:cNvSpPr>
          <p:nvPr>
            <p:ph type="body" idx="1"/>
          </p:nvPr>
        </p:nvSpPr>
        <p:spPr>
          <a:xfrm>
            <a:off x="533400" y="1600200"/>
            <a:ext cx="8001000" cy="3810000"/>
          </a:xfrm>
        </p:spPr>
        <p:txBody>
          <a:bodyPr/>
          <a:lstStyle/>
          <a:p>
            <a:pPr eaLnBrk="1" hangingPunct="1"/>
            <a:r>
              <a:rPr lang="en-US" sz="2800" smtClean="0"/>
              <a:t>Sensor type = Reflective IR </a:t>
            </a:r>
          </a:p>
          <a:p>
            <a:pPr eaLnBrk="1" hangingPunct="1"/>
            <a:r>
              <a:rPr lang="en-US" sz="2800" smtClean="0"/>
              <a:t>IR detector = Panasonic PNA4602M </a:t>
            </a:r>
          </a:p>
          <a:p>
            <a:pPr eaLnBrk="1" hangingPunct="1"/>
            <a:r>
              <a:rPr lang="en-US" sz="2800" smtClean="0"/>
              <a:t>IR LED type = Narrow focus 10º </a:t>
            </a:r>
          </a:p>
          <a:p>
            <a:pPr eaLnBrk="1" hangingPunct="1"/>
            <a:r>
              <a:rPr lang="en-US" sz="2800" smtClean="0"/>
              <a:t>I/O required = 3 digital lines: 2 outputs, 1 input </a:t>
            </a:r>
          </a:p>
          <a:p>
            <a:pPr eaLnBrk="1" hangingPunct="1"/>
            <a:r>
              <a:rPr lang="en-US" sz="2800" smtClean="0"/>
              <a:t>Range = Approximately 4“ to 26" </a:t>
            </a:r>
          </a:p>
          <a:p>
            <a:pPr eaLnBrk="1" hangingPunct="1"/>
            <a:r>
              <a:rPr lang="en-US" sz="2800" smtClean="0"/>
              <a:t>Input voltage = 5vdc regulated @ 8mA </a:t>
            </a:r>
          </a:p>
          <a:p>
            <a:pPr eaLnBrk="1" hangingPunct="1"/>
            <a:r>
              <a:rPr lang="en-US" sz="2800" smtClean="0"/>
              <a:t>PC board size = 2.3" x .75"</a:t>
            </a:r>
            <a:r>
              <a:rPr lang="en-US" smtClean="0"/>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229600" cy="944563"/>
          </a:xfrm>
        </p:spPr>
        <p:txBody>
          <a:bodyPr/>
          <a:lstStyle/>
          <a:p>
            <a:pPr eaLnBrk="1" hangingPunct="1"/>
            <a:r>
              <a:rPr lang="en-US" smtClean="0"/>
              <a:t>Linear Array IR Range Sensors</a:t>
            </a:r>
          </a:p>
        </p:txBody>
      </p:sp>
      <p:pic>
        <p:nvPicPr>
          <p:cNvPr id="16387" name="Picture 4" descr="R19-IR02"/>
          <p:cNvPicPr>
            <a:picLocks noChangeAspect="1" noChangeArrowheads="1"/>
          </p:cNvPicPr>
          <p:nvPr/>
        </p:nvPicPr>
        <p:blipFill>
          <a:blip r:embed="rId3"/>
          <a:srcRect/>
          <a:stretch>
            <a:fillRect/>
          </a:stretch>
        </p:blipFill>
        <p:spPr bwMode="auto">
          <a:xfrm>
            <a:off x="5003800" y="2717800"/>
            <a:ext cx="4064000" cy="4064000"/>
          </a:xfrm>
          <a:prstGeom prst="rect">
            <a:avLst/>
          </a:prstGeom>
          <a:noFill/>
          <a:ln w="9525">
            <a:noFill/>
            <a:miter lim="800000"/>
            <a:headEnd/>
            <a:tailEnd/>
          </a:ln>
        </p:spPr>
      </p:pic>
      <p:sp>
        <p:nvSpPr>
          <p:cNvPr id="16388" name="Rectangle 3"/>
          <p:cNvSpPr>
            <a:spLocks noGrp="1" noChangeArrowheads="1"/>
          </p:cNvSpPr>
          <p:nvPr>
            <p:ph type="body" idx="1"/>
          </p:nvPr>
        </p:nvSpPr>
        <p:spPr>
          <a:xfrm>
            <a:off x="304800" y="1371600"/>
            <a:ext cx="8001000" cy="3810000"/>
          </a:xfrm>
        </p:spPr>
        <p:txBody>
          <a:bodyPr/>
          <a:lstStyle/>
          <a:p>
            <a:pPr eaLnBrk="1" hangingPunct="1"/>
            <a:r>
              <a:rPr lang="en-US" smtClean="0"/>
              <a:t>Sharp GP2Dxx (one of many)</a:t>
            </a:r>
          </a:p>
          <a:p>
            <a:pPr eaLnBrk="1" hangingPunct="1"/>
            <a:r>
              <a:rPr lang="en-US" smtClean="0"/>
              <a:t>~4 to 30cm Range</a:t>
            </a:r>
          </a:p>
          <a:p>
            <a:pPr eaLnBrk="1" hangingPunct="1"/>
            <a:r>
              <a:rPr lang="en-US" smtClean="0"/>
              <a:t>Fixed Range with Discrete Output</a:t>
            </a:r>
          </a:p>
          <a:p>
            <a:pPr eaLnBrk="1" hangingPunct="1"/>
            <a:r>
              <a:rPr lang="en-US" smtClean="0"/>
              <a:t>Analog or Digital Output</a:t>
            </a:r>
          </a:p>
          <a:p>
            <a:pPr eaLnBrk="1" hangingPunct="1"/>
            <a:r>
              <a:rPr lang="en-US" smtClean="0"/>
              <a:t>Easy to Use</a:t>
            </a:r>
          </a:p>
          <a:p>
            <a:pPr eaLnBrk="1" hangingPunct="1"/>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Course Objectives</a:t>
            </a:r>
            <a:endParaRPr lang="en-US" dirty="0"/>
          </a:p>
        </p:txBody>
      </p:sp>
      <p:sp>
        <p:nvSpPr>
          <p:cNvPr id="3" name="Content Placeholder 2"/>
          <p:cNvSpPr>
            <a:spLocks noGrp="1"/>
          </p:cNvSpPr>
          <p:nvPr>
            <p:ph idx="1"/>
          </p:nvPr>
        </p:nvSpPr>
        <p:spPr/>
        <p:txBody>
          <a:bodyPr>
            <a:normAutofit/>
          </a:bodyPr>
          <a:lstStyle/>
          <a:p>
            <a:r>
              <a:rPr lang="en-US" sz="2000" dirty="0" smtClean="0"/>
              <a:t>CO1 Describe the architecture of industrial automation systems (L2) </a:t>
            </a:r>
            <a:br>
              <a:rPr lang="en-US" sz="2000" dirty="0" smtClean="0"/>
            </a:br>
            <a:endParaRPr lang="en-US" sz="2000" dirty="0" smtClean="0"/>
          </a:p>
          <a:p>
            <a:r>
              <a:rPr lang="en-US" sz="2000" dirty="0" smtClean="0"/>
              <a:t>CO2 Distinguish PID control tuning techniques (L3) </a:t>
            </a:r>
          </a:p>
          <a:p>
            <a:r>
              <a:rPr lang="en-US" sz="2000" dirty="0" smtClean="0"/>
              <a:t>CO3 Explain time delay systems and special control structures and PLCs (L3)</a:t>
            </a:r>
          </a:p>
          <a:p>
            <a:r>
              <a:rPr lang="en-US" sz="2000" dirty="0" smtClean="0"/>
              <a:t> CO4 Explain the working of flow control valves in hydraulic systems(L4) </a:t>
            </a:r>
            <a:br>
              <a:rPr lang="en-US" sz="2000" dirty="0" smtClean="0"/>
            </a:br>
            <a:endParaRPr lang="en-US" sz="2000" dirty="0" smtClean="0"/>
          </a:p>
          <a:p>
            <a:r>
              <a:rPr lang="en-US" sz="2000" dirty="0" smtClean="0"/>
              <a:t>CO5 Illustrate the working of Industrial Drives and Electrical Vehicle Drives (L4)</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Laser Range Sensors</a:t>
            </a:r>
          </a:p>
        </p:txBody>
      </p:sp>
      <p:sp>
        <p:nvSpPr>
          <p:cNvPr id="17411" name="Rectangle 3"/>
          <p:cNvSpPr>
            <a:spLocks noGrp="1" noChangeArrowheads="1"/>
          </p:cNvSpPr>
          <p:nvPr>
            <p:ph type="body" idx="1"/>
          </p:nvPr>
        </p:nvSpPr>
        <p:spPr>
          <a:xfrm>
            <a:off x="533400" y="1600200"/>
            <a:ext cx="8001000" cy="1066800"/>
          </a:xfrm>
        </p:spPr>
        <p:txBody>
          <a:bodyPr>
            <a:normAutofit fontScale="25000" lnSpcReduction="20000"/>
          </a:bodyPr>
          <a:lstStyle/>
          <a:p>
            <a:pPr eaLnBrk="1" hangingPunct="1"/>
            <a:r>
              <a:rPr lang="en-US" sz="2800" smtClean="0"/>
              <a:t>USB Interface</a:t>
            </a:r>
          </a:p>
          <a:p>
            <a:pPr eaLnBrk="1" hangingPunct="1"/>
            <a:r>
              <a:rPr lang="en-US" sz="2800" smtClean="0"/>
              <a:t>240</a:t>
            </a:r>
            <a:r>
              <a:rPr lang="en-US" sz="2800" smtClean="0">
                <a:cs typeface="Arial" charset="0"/>
              </a:rPr>
              <a:t>º Field of View</a:t>
            </a:r>
          </a:p>
          <a:p>
            <a:pPr eaLnBrk="1" hangingPunct="1"/>
            <a:r>
              <a:rPr lang="en-US" sz="2800" smtClean="0">
                <a:cs typeface="Arial" charset="0"/>
              </a:rPr>
              <a:t>0.36º Angular Resolution</a:t>
            </a:r>
          </a:p>
          <a:p>
            <a:pPr eaLnBrk="1" hangingPunct="1"/>
            <a:r>
              <a:rPr lang="en-US" sz="2800" smtClean="0">
                <a:cs typeface="Arial" charset="0"/>
              </a:rPr>
              <a:t>10Hz Refresh Rate</a:t>
            </a:r>
          </a:p>
          <a:p>
            <a:pPr eaLnBrk="1" hangingPunct="1"/>
            <a:r>
              <a:rPr lang="en-US" sz="2800" smtClean="0">
                <a:cs typeface="Arial" charset="0"/>
              </a:rPr>
              <a:t>20mm to 4m</a:t>
            </a:r>
          </a:p>
          <a:p>
            <a:pPr eaLnBrk="1" hangingPunct="1"/>
            <a:r>
              <a:rPr lang="en-US" sz="2800" smtClean="0">
                <a:cs typeface="Arial" charset="0"/>
              </a:rPr>
              <a:t>$2695 (cool but pricey)</a:t>
            </a:r>
          </a:p>
          <a:p>
            <a:pPr eaLnBrk="1" hangingPunct="1"/>
            <a:r>
              <a:rPr lang="en-US" sz="2800" smtClean="0">
                <a:cs typeface="Arial" charset="0"/>
              </a:rPr>
              <a:t>Also See:</a:t>
            </a:r>
          </a:p>
          <a:p>
            <a:pPr lvl="1" eaLnBrk="1" hangingPunct="1"/>
            <a:r>
              <a:rPr lang="en-US" smtClean="0">
                <a:cs typeface="Arial" charset="0"/>
              </a:rPr>
              <a:t>Oct 2001 Encoder</a:t>
            </a:r>
          </a:p>
          <a:p>
            <a:pPr lvl="1" eaLnBrk="1" hangingPunct="1"/>
            <a:r>
              <a:rPr lang="en-US" smtClean="0">
                <a:cs typeface="Arial" charset="0"/>
              </a:rPr>
              <a:t>Kenneth Maxon</a:t>
            </a:r>
          </a:p>
        </p:txBody>
      </p:sp>
      <p:pic>
        <p:nvPicPr>
          <p:cNvPr id="17412" name="Picture 4" descr="R283-HOKUYO-LASER1"/>
          <p:cNvPicPr>
            <a:picLocks noChangeAspect="1" noChangeArrowheads="1"/>
          </p:cNvPicPr>
          <p:nvPr/>
        </p:nvPicPr>
        <p:blipFill>
          <a:blip r:embed="rId3"/>
          <a:srcRect/>
          <a:stretch>
            <a:fillRect/>
          </a:stretch>
        </p:blipFill>
        <p:spPr bwMode="auto">
          <a:xfrm>
            <a:off x="5638800" y="1219200"/>
            <a:ext cx="3276600" cy="3276600"/>
          </a:xfrm>
          <a:prstGeom prst="rect">
            <a:avLst/>
          </a:prstGeom>
          <a:noFill/>
          <a:ln w="9525">
            <a:noFill/>
            <a:miter lim="800000"/>
            <a:headEnd/>
            <a:tailEnd/>
          </a:ln>
        </p:spPr>
      </p:pic>
      <p:pic>
        <p:nvPicPr>
          <p:cNvPr id="17413" name="Picture 5" descr="cam_laser"/>
          <p:cNvPicPr>
            <a:picLocks noChangeAspect="1" noChangeArrowheads="1"/>
          </p:cNvPicPr>
          <p:nvPr/>
        </p:nvPicPr>
        <p:blipFill>
          <a:blip r:embed="rId4"/>
          <a:srcRect/>
          <a:stretch>
            <a:fillRect/>
          </a:stretch>
        </p:blipFill>
        <p:spPr bwMode="auto">
          <a:xfrm>
            <a:off x="4876800" y="4533900"/>
            <a:ext cx="3352800" cy="2205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R1-442-3"/>
          <p:cNvPicPr>
            <a:picLocks noChangeAspect="1" noChangeArrowheads="1"/>
          </p:cNvPicPr>
          <p:nvPr/>
        </p:nvPicPr>
        <p:blipFill>
          <a:blip r:embed="rId3"/>
          <a:srcRect/>
          <a:stretch>
            <a:fillRect/>
          </a:stretch>
        </p:blipFill>
        <p:spPr bwMode="auto">
          <a:xfrm>
            <a:off x="406400" y="1295400"/>
            <a:ext cx="3403600" cy="3403600"/>
          </a:xfrm>
          <a:prstGeom prst="rect">
            <a:avLst/>
          </a:prstGeom>
          <a:noFill/>
          <a:ln w="9525">
            <a:noFill/>
            <a:miter lim="800000"/>
            <a:headEnd/>
            <a:tailEnd/>
          </a:ln>
        </p:spPr>
      </p:pic>
      <p:sp>
        <p:nvSpPr>
          <p:cNvPr id="18435" name="Rectangle 4"/>
          <p:cNvSpPr>
            <a:spLocks noGrp="1" noChangeArrowheads="1"/>
          </p:cNvSpPr>
          <p:nvPr>
            <p:ph type="title"/>
          </p:nvPr>
        </p:nvSpPr>
        <p:spPr/>
        <p:txBody>
          <a:bodyPr/>
          <a:lstStyle/>
          <a:p>
            <a:pPr eaLnBrk="1" hangingPunct="1"/>
            <a:r>
              <a:rPr lang="en-US" smtClean="0"/>
              <a:t>Passive IR – Pyro-Electric</a:t>
            </a:r>
          </a:p>
        </p:txBody>
      </p:sp>
      <p:pic>
        <p:nvPicPr>
          <p:cNvPr id="18436" name="Picture 6" descr="R1-442-3b"/>
          <p:cNvPicPr>
            <a:picLocks noChangeAspect="1" noChangeArrowheads="1"/>
          </p:cNvPicPr>
          <p:nvPr/>
        </p:nvPicPr>
        <p:blipFill>
          <a:blip r:embed="rId4"/>
          <a:srcRect/>
          <a:stretch>
            <a:fillRect/>
          </a:stretch>
        </p:blipFill>
        <p:spPr bwMode="auto">
          <a:xfrm>
            <a:off x="3200400" y="2511425"/>
            <a:ext cx="5581650" cy="3203575"/>
          </a:xfrm>
          <a:prstGeom prst="rect">
            <a:avLst/>
          </a:prstGeom>
          <a:noFill/>
          <a:ln w="9525">
            <a:noFill/>
            <a:miter lim="800000"/>
            <a:headEnd/>
            <a:tailEnd/>
          </a:ln>
        </p:spPr>
      </p:pic>
      <p:sp>
        <p:nvSpPr>
          <p:cNvPr id="18437" name="Text Box 7"/>
          <p:cNvSpPr txBox="1">
            <a:spLocks noChangeArrowheads="1"/>
          </p:cNvSpPr>
          <p:nvPr/>
        </p:nvSpPr>
        <p:spPr bwMode="auto">
          <a:xfrm>
            <a:off x="3886200" y="1447800"/>
            <a:ext cx="4876800" cy="1004888"/>
          </a:xfrm>
          <a:prstGeom prst="rect">
            <a:avLst/>
          </a:prstGeom>
          <a:noFill/>
          <a:ln w="9525">
            <a:noFill/>
            <a:miter lim="800000"/>
            <a:headEnd/>
            <a:tailEnd/>
          </a:ln>
          <a:effectLst/>
        </p:spPr>
        <p:txBody>
          <a:bodyPr>
            <a:spAutoFit/>
          </a:bodyPr>
          <a:lstStyle/>
          <a:p>
            <a:pPr eaLnBrk="0" hangingPunct="0">
              <a:spcBef>
                <a:spcPct val="50000"/>
              </a:spcBef>
            </a:pPr>
            <a:r>
              <a:rPr lang="en-US" sz="2400"/>
              <a:t>$66 from Acroname</a:t>
            </a:r>
          </a:p>
          <a:p>
            <a:pPr eaLnBrk="0" hangingPunct="0">
              <a:spcBef>
                <a:spcPct val="50000"/>
              </a:spcBef>
            </a:pPr>
            <a:r>
              <a:rPr lang="en-US" sz="2400"/>
              <a:t>Dec 2000, Sept 2001 Encoder</a:t>
            </a:r>
          </a:p>
        </p:txBody>
      </p:sp>
      <p:sp>
        <p:nvSpPr>
          <p:cNvPr id="18438" name="Text Box 8"/>
          <p:cNvSpPr txBox="1">
            <a:spLocks noChangeArrowheads="1"/>
          </p:cNvSpPr>
          <p:nvPr/>
        </p:nvSpPr>
        <p:spPr bwMode="auto">
          <a:xfrm>
            <a:off x="381000" y="5791200"/>
            <a:ext cx="8458200" cy="641350"/>
          </a:xfrm>
          <a:prstGeom prst="rect">
            <a:avLst/>
          </a:prstGeom>
          <a:noFill/>
          <a:ln w="9525">
            <a:noFill/>
            <a:miter lim="800000"/>
            <a:headEnd/>
            <a:tailEnd/>
          </a:ln>
          <a:effectLst/>
        </p:spPr>
        <p:txBody>
          <a:bodyPr>
            <a:spAutoFit/>
          </a:bodyPr>
          <a:lstStyle/>
          <a:p>
            <a:pPr eaLnBrk="0" hangingPunct="0">
              <a:spcBef>
                <a:spcPct val="50000"/>
              </a:spcBef>
            </a:pPr>
            <a:r>
              <a:rPr lang="en-US"/>
              <a:t>The Model 442-3 IR-EYE is a Lithium Tantalate pyroelectric parallel opposed dual-element high-gain detector with complete integral analog signal processing.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Sensors – Ultrasonic</a:t>
            </a:r>
          </a:p>
        </p:txBody>
      </p:sp>
      <p:sp>
        <p:nvSpPr>
          <p:cNvPr id="19459" name="Rectangle 3"/>
          <p:cNvSpPr>
            <a:spLocks noGrp="1" noChangeArrowheads="1"/>
          </p:cNvSpPr>
          <p:nvPr>
            <p:ph type="body" idx="1"/>
          </p:nvPr>
        </p:nvSpPr>
        <p:spPr>
          <a:xfrm>
            <a:off x="76200" y="1295400"/>
            <a:ext cx="8915400" cy="5257800"/>
          </a:xfrm>
        </p:spPr>
        <p:txBody>
          <a:bodyPr/>
          <a:lstStyle/>
          <a:p>
            <a:pPr eaLnBrk="1" hangingPunct="1">
              <a:lnSpc>
                <a:spcPct val="80000"/>
              </a:lnSpc>
            </a:pPr>
            <a:r>
              <a:rPr lang="en-US" smtClean="0"/>
              <a:t>Active</a:t>
            </a:r>
          </a:p>
          <a:p>
            <a:pPr lvl="1" eaLnBrk="1" hangingPunct="1">
              <a:lnSpc>
                <a:spcPct val="80000"/>
              </a:lnSpc>
            </a:pPr>
            <a:r>
              <a:rPr lang="en-US" smtClean="0"/>
              <a:t>Emit pulses &amp; listen for echos</a:t>
            </a:r>
          </a:p>
          <a:p>
            <a:pPr lvl="1" eaLnBrk="1" hangingPunct="1">
              <a:lnSpc>
                <a:spcPct val="80000"/>
              </a:lnSpc>
            </a:pPr>
            <a:r>
              <a:rPr lang="en-US" smtClean="0"/>
              <a:t>Times round trip sound travel (~1ft/mS)</a:t>
            </a:r>
          </a:p>
          <a:p>
            <a:pPr lvl="1" eaLnBrk="1" hangingPunct="1">
              <a:lnSpc>
                <a:spcPct val="80000"/>
              </a:lnSpc>
            </a:pPr>
            <a:r>
              <a:rPr lang="en-US" smtClean="0"/>
              <a:t>Reaches far fairly beyond robot (inches to 30-50’)</a:t>
            </a:r>
          </a:p>
          <a:p>
            <a:pPr lvl="1" eaLnBrk="1" hangingPunct="1">
              <a:lnSpc>
                <a:spcPct val="80000"/>
              </a:lnSpc>
            </a:pPr>
            <a:r>
              <a:rPr lang="en-US" smtClean="0"/>
              <a:t>Relatively simple, not cheap, analog output</a:t>
            </a:r>
          </a:p>
          <a:p>
            <a:pPr lvl="1" eaLnBrk="1" hangingPunct="1">
              <a:lnSpc>
                <a:spcPct val="80000"/>
              </a:lnSpc>
            </a:pPr>
            <a:r>
              <a:rPr lang="en-US" smtClean="0"/>
              <a:t>Directional; not everything reflects sound well</a:t>
            </a:r>
          </a:p>
          <a:p>
            <a:pPr lvl="1" eaLnBrk="1" hangingPunct="1">
              <a:lnSpc>
                <a:spcPct val="80000"/>
              </a:lnSpc>
            </a:pPr>
            <a:endParaRPr lang="en-US" smtClean="0"/>
          </a:p>
          <a:p>
            <a:pPr eaLnBrk="1" hangingPunct="1"/>
            <a:r>
              <a:rPr lang="en-US" smtClean="0"/>
              <a:t>Passive (listens only)</a:t>
            </a:r>
          </a:p>
          <a:p>
            <a:pPr lvl="1" eaLnBrk="1" hangingPunct="1"/>
            <a:r>
              <a:rPr lang="en-US" smtClean="0"/>
              <a:t>Sensor listens for ultrasonic sounds</a:t>
            </a:r>
          </a:p>
          <a:p>
            <a:pPr lvl="1" eaLnBrk="1" hangingPunct="1"/>
            <a:r>
              <a:rPr lang="en-US" smtClean="0"/>
              <a:t>Electronics may translate frequency or modulation</a:t>
            </a:r>
          </a:p>
          <a:p>
            <a:pPr lvl="1" eaLnBrk="1" hangingPunct="1"/>
            <a:r>
              <a:rPr lang="en-US" smtClean="0"/>
              <a:t>Software may perform signal analysis (FFTs, etc.)</a:t>
            </a:r>
            <a:endParaRPr lang="en-US" sz="24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Ultrasonic - Active</a:t>
            </a:r>
          </a:p>
        </p:txBody>
      </p:sp>
      <p:pic>
        <p:nvPicPr>
          <p:cNvPr id="20483" name="Picture 4" descr="R134-600"/>
          <p:cNvPicPr>
            <a:picLocks noChangeAspect="1" noChangeArrowheads="1"/>
          </p:cNvPicPr>
          <p:nvPr/>
        </p:nvPicPr>
        <p:blipFill>
          <a:blip r:embed="rId3"/>
          <a:srcRect/>
          <a:stretch>
            <a:fillRect/>
          </a:stretch>
        </p:blipFill>
        <p:spPr bwMode="auto">
          <a:xfrm>
            <a:off x="304800" y="1295400"/>
            <a:ext cx="2667000" cy="2667000"/>
          </a:xfrm>
          <a:prstGeom prst="rect">
            <a:avLst/>
          </a:prstGeom>
          <a:noFill/>
          <a:ln w="9525">
            <a:noFill/>
            <a:miter lim="800000"/>
            <a:headEnd/>
            <a:tailEnd/>
          </a:ln>
        </p:spPr>
      </p:pic>
      <p:pic>
        <p:nvPicPr>
          <p:cNvPr id="20484" name="Picture 5" descr="R14-SONAR1"/>
          <p:cNvPicPr>
            <a:picLocks noChangeAspect="1" noChangeArrowheads="1"/>
          </p:cNvPicPr>
          <p:nvPr/>
        </p:nvPicPr>
        <p:blipFill>
          <a:blip r:embed="rId4"/>
          <a:srcRect/>
          <a:stretch>
            <a:fillRect/>
          </a:stretch>
        </p:blipFill>
        <p:spPr bwMode="auto">
          <a:xfrm>
            <a:off x="2667000" y="1295400"/>
            <a:ext cx="3225800" cy="3225800"/>
          </a:xfrm>
          <a:prstGeom prst="rect">
            <a:avLst/>
          </a:prstGeom>
          <a:noFill/>
          <a:ln w="9525">
            <a:noFill/>
            <a:miter lim="800000"/>
            <a:headEnd/>
            <a:tailEnd/>
          </a:ln>
        </p:spPr>
      </p:pic>
      <p:pic>
        <p:nvPicPr>
          <p:cNvPr id="20485" name="Picture 6" descr="R254-SRF235"/>
          <p:cNvPicPr>
            <a:picLocks noChangeAspect="1" noChangeArrowheads="1"/>
          </p:cNvPicPr>
          <p:nvPr/>
        </p:nvPicPr>
        <p:blipFill>
          <a:blip r:embed="rId5"/>
          <a:srcRect/>
          <a:stretch>
            <a:fillRect/>
          </a:stretch>
        </p:blipFill>
        <p:spPr bwMode="auto">
          <a:xfrm>
            <a:off x="5562600" y="1295400"/>
            <a:ext cx="3200400" cy="3200400"/>
          </a:xfrm>
          <a:prstGeom prst="rect">
            <a:avLst/>
          </a:prstGeom>
          <a:noFill/>
          <a:ln w="9525">
            <a:noFill/>
            <a:miter lim="800000"/>
            <a:headEnd/>
            <a:tailEnd/>
          </a:ln>
        </p:spPr>
      </p:pic>
      <p:sp>
        <p:nvSpPr>
          <p:cNvPr id="20486" name="Text Box 7"/>
          <p:cNvSpPr txBox="1">
            <a:spLocks noChangeArrowheads="1"/>
          </p:cNvSpPr>
          <p:nvPr/>
        </p:nvSpPr>
        <p:spPr bwMode="auto">
          <a:xfrm>
            <a:off x="381000" y="2971800"/>
            <a:ext cx="1143000" cy="457200"/>
          </a:xfrm>
          <a:prstGeom prst="rect">
            <a:avLst/>
          </a:prstGeom>
          <a:noFill/>
          <a:ln w="9525">
            <a:noFill/>
            <a:miter lim="800000"/>
            <a:headEnd/>
            <a:tailEnd/>
          </a:ln>
          <a:effectLst/>
        </p:spPr>
        <p:txBody>
          <a:bodyPr>
            <a:spAutoFit/>
          </a:bodyPr>
          <a:lstStyle/>
          <a:p>
            <a:pPr eaLnBrk="0" hangingPunct="0">
              <a:spcBef>
                <a:spcPct val="50000"/>
              </a:spcBef>
            </a:pPr>
            <a:r>
              <a:rPr lang="en-US" sz="2400"/>
              <a:t>$27</a:t>
            </a:r>
          </a:p>
        </p:txBody>
      </p:sp>
      <p:sp>
        <p:nvSpPr>
          <p:cNvPr id="20487" name="Text Box 8"/>
          <p:cNvSpPr txBox="1">
            <a:spLocks noChangeArrowheads="1"/>
          </p:cNvSpPr>
          <p:nvPr/>
        </p:nvSpPr>
        <p:spPr bwMode="auto">
          <a:xfrm>
            <a:off x="6248400" y="3962400"/>
            <a:ext cx="1143000" cy="457200"/>
          </a:xfrm>
          <a:prstGeom prst="rect">
            <a:avLst/>
          </a:prstGeom>
          <a:noFill/>
          <a:ln w="9525">
            <a:noFill/>
            <a:miter lim="800000"/>
            <a:headEnd/>
            <a:tailEnd/>
          </a:ln>
          <a:effectLst/>
        </p:spPr>
        <p:txBody>
          <a:bodyPr>
            <a:spAutoFit/>
          </a:bodyPr>
          <a:lstStyle/>
          <a:p>
            <a:pPr eaLnBrk="0" hangingPunct="0">
              <a:spcBef>
                <a:spcPct val="50000"/>
              </a:spcBef>
            </a:pPr>
            <a:r>
              <a:rPr lang="en-US" sz="2400"/>
              <a:t>$134</a:t>
            </a:r>
          </a:p>
        </p:txBody>
      </p:sp>
      <p:sp>
        <p:nvSpPr>
          <p:cNvPr id="20488" name="Text Box 10"/>
          <p:cNvSpPr txBox="1">
            <a:spLocks noChangeArrowheads="1"/>
          </p:cNvSpPr>
          <p:nvPr/>
        </p:nvSpPr>
        <p:spPr bwMode="auto">
          <a:xfrm>
            <a:off x="4191000" y="4038600"/>
            <a:ext cx="1143000" cy="457200"/>
          </a:xfrm>
          <a:prstGeom prst="rect">
            <a:avLst/>
          </a:prstGeom>
          <a:noFill/>
          <a:ln w="9525">
            <a:noFill/>
            <a:miter lim="800000"/>
            <a:headEnd/>
            <a:tailEnd/>
          </a:ln>
          <a:effectLst/>
        </p:spPr>
        <p:txBody>
          <a:bodyPr>
            <a:spAutoFit/>
          </a:bodyPr>
          <a:lstStyle/>
          <a:p>
            <a:pPr eaLnBrk="0" hangingPunct="0">
              <a:spcBef>
                <a:spcPct val="50000"/>
              </a:spcBef>
            </a:pPr>
            <a:r>
              <a:rPr lang="en-US" sz="2400"/>
              <a:t>$49</a:t>
            </a:r>
          </a:p>
        </p:txBody>
      </p:sp>
      <p:sp>
        <p:nvSpPr>
          <p:cNvPr id="20489" name="Text Box 11"/>
          <p:cNvSpPr txBox="1">
            <a:spLocks noChangeArrowheads="1"/>
          </p:cNvSpPr>
          <p:nvPr/>
        </p:nvSpPr>
        <p:spPr bwMode="auto">
          <a:xfrm>
            <a:off x="381000" y="5791200"/>
            <a:ext cx="8610600" cy="779463"/>
          </a:xfrm>
          <a:prstGeom prst="rect">
            <a:avLst/>
          </a:prstGeom>
          <a:noFill/>
          <a:ln w="9525">
            <a:noFill/>
            <a:miter lim="800000"/>
            <a:headEnd/>
            <a:tailEnd/>
          </a:ln>
          <a:effectLst/>
        </p:spPr>
        <p:txBody>
          <a:bodyPr>
            <a:spAutoFit/>
          </a:bodyPr>
          <a:lstStyle/>
          <a:p>
            <a:pPr eaLnBrk="0" hangingPunct="0">
              <a:spcBef>
                <a:spcPct val="50000"/>
              </a:spcBef>
            </a:pPr>
            <a:r>
              <a:rPr lang="en-US"/>
              <a:t>Visit </a:t>
            </a:r>
            <a:r>
              <a:rPr lang="en-US" u="sng"/>
              <a:t>http://www.acroname.com</a:t>
            </a:r>
            <a:r>
              <a:rPr lang="en-US"/>
              <a:t> for more information about these &amp; other products.</a:t>
            </a:r>
          </a:p>
          <a:p>
            <a:pPr eaLnBrk="0" hangingPunct="0">
              <a:spcBef>
                <a:spcPct val="50000"/>
              </a:spcBef>
            </a:pPr>
            <a:r>
              <a:rPr lang="en-US"/>
              <a:t>Search the web for “polaroid ultrasonic sensor” </a:t>
            </a:r>
          </a:p>
        </p:txBody>
      </p:sp>
      <p:pic>
        <p:nvPicPr>
          <p:cNvPr id="20490" name="Picture 13" descr="Spectra_1200i"/>
          <p:cNvPicPr>
            <a:picLocks noChangeAspect="1" noChangeArrowheads="1"/>
          </p:cNvPicPr>
          <p:nvPr/>
        </p:nvPicPr>
        <p:blipFill>
          <a:blip r:embed="rId6"/>
          <a:srcRect/>
          <a:stretch>
            <a:fillRect/>
          </a:stretch>
        </p:blipFill>
        <p:spPr bwMode="auto">
          <a:xfrm>
            <a:off x="304800" y="3910013"/>
            <a:ext cx="2581275" cy="1652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274638"/>
            <a:ext cx="7772400" cy="1143000"/>
          </a:xfrm>
        </p:spPr>
        <p:txBody>
          <a:bodyPr/>
          <a:lstStyle/>
          <a:p>
            <a:pPr eaLnBrk="1" hangingPunct="1"/>
            <a:r>
              <a:rPr lang="en-US" smtClean="0"/>
              <a:t>Sensors – Ultrasonic (cont.)</a:t>
            </a:r>
          </a:p>
        </p:txBody>
      </p:sp>
      <p:sp>
        <p:nvSpPr>
          <p:cNvPr id="21507" name="Rectangle 3"/>
          <p:cNvSpPr>
            <a:spLocks noGrp="1" noChangeArrowheads="1"/>
          </p:cNvSpPr>
          <p:nvPr>
            <p:ph type="body" idx="1"/>
          </p:nvPr>
        </p:nvSpPr>
        <p:spPr>
          <a:xfrm>
            <a:off x="228600" y="1600200"/>
            <a:ext cx="8458200" cy="4876800"/>
          </a:xfrm>
        </p:spPr>
        <p:txBody>
          <a:bodyPr/>
          <a:lstStyle/>
          <a:p>
            <a:pPr eaLnBrk="1" hangingPunct="1">
              <a:lnSpc>
                <a:spcPct val="80000"/>
              </a:lnSpc>
            </a:pPr>
            <a:r>
              <a:rPr lang="en-US" smtClean="0"/>
              <a:t>Passive - Beacons &amp; Sensors</a:t>
            </a:r>
          </a:p>
          <a:p>
            <a:pPr lvl="1" eaLnBrk="1" hangingPunct="1">
              <a:lnSpc>
                <a:spcPct val="80000"/>
              </a:lnSpc>
            </a:pPr>
            <a:r>
              <a:rPr lang="en-US" smtClean="0"/>
              <a:t>Beacons listen: RF command to broadcast</a:t>
            </a:r>
          </a:p>
          <a:p>
            <a:pPr lvl="2" eaLnBrk="1" hangingPunct="1">
              <a:lnSpc>
                <a:spcPct val="80000"/>
              </a:lnSpc>
            </a:pPr>
            <a:r>
              <a:rPr lang="en-US" smtClean="0"/>
              <a:t>Send light &amp; sound pulses </a:t>
            </a:r>
          </a:p>
          <a:p>
            <a:pPr lvl="2" eaLnBrk="1" hangingPunct="1">
              <a:lnSpc>
                <a:spcPct val="80000"/>
              </a:lnSpc>
            </a:pPr>
            <a:r>
              <a:rPr lang="en-US" smtClean="0"/>
              <a:t>Robot looks &amp; listens for each beacon</a:t>
            </a:r>
          </a:p>
          <a:p>
            <a:pPr lvl="2" eaLnBrk="1" hangingPunct="1">
              <a:lnSpc>
                <a:spcPct val="80000"/>
              </a:lnSpc>
            </a:pPr>
            <a:r>
              <a:rPr lang="en-US" smtClean="0"/>
              <a:t>Light pulse starts timer, sound pulse stops it</a:t>
            </a:r>
          </a:p>
          <a:p>
            <a:pPr lvl="1" eaLnBrk="1" hangingPunct="1">
              <a:lnSpc>
                <a:spcPct val="80000"/>
              </a:lnSpc>
            </a:pPr>
            <a:r>
              <a:rPr lang="en-US" smtClean="0"/>
              <a:t>Robot knows location of each beacon</a:t>
            </a:r>
          </a:p>
          <a:p>
            <a:pPr lvl="1" eaLnBrk="1" hangingPunct="1">
              <a:lnSpc>
                <a:spcPct val="80000"/>
              </a:lnSpc>
            </a:pPr>
            <a:r>
              <a:rPr lang="en-US" smtClean="0"/>
              <a:t>Compass on robot provides its orientation</a:t>
            </a:r>
          </a:p>
          <a:p>
            <a:pPr lvl="2" eaLnBrk="1" hangingPunct="1">
              <a:lnSpc>
                <a:spcPct val="80000"/>
              </a:lnSpc>
            </a:pPr>
            <a:r>
              <a:rPr lang="en-US" smtClean="0"/>
              <a:t>Robot computes distance, measures bearing</a:t>
            </a:r>
          </a:p>
          <a:p>
            <a:pPr lvl="1" eaLnBrk="1" hangingPunct="1">
              <a:lnSpc>
                <a:spcPct val="80000"/>
              </a:lnSpc>
            </a:pPr>
            <a:r>
              <a:rPr lang="en-US" smtClean="0"/>
              <a:t>Robot can then compute its location</a:t>
            </a:r>
          </a:p>
          <a:p>
            <a:pPr lvl="1" eaLnBrk="1" hangingPunct="1">
              <a:lnSpc>
                <a:spcPct val="80000"/>
              </a:lnSpc>
            </a:pPr>
            <a:endParaRPr lang="en-US" smtClean="0"/>
          </a:p>
          <a:p>
            <a:pPr lvl="1" eaLnBrk="1" hangingPunct="1">
              <a:lnSpc>
                <a:spcPct val="80000"/>
              </a:lnSpc>
              <a:buFontTx/>
              <a:buNone/>
            </a:pPr>
            <a:r>
              <a:rPr lang="en-US" smtClean="0"/>
              <a:t>(Speed of Light=1 ft/nS, Speed of Sound=1ft/mS)</a:t>
            </a:r>
          </a:p>
          <a:p>
            <a:pPr eaLnBrk="1" hangingPunct="1"/>
            <a:endParaRPr lang="en-US" sz="28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457200" y="228600"/>
            <a:ext cx="8229600" cy="1143000"/>
          </a:xfrm>
        </p:spPr>
        <p:txBody>
          <a:bodyPr/>
          <a:lstStyle/>
          <a:p>
            <a:pPr eaLnBrk="1" hangingPunct="1"/>
            <a:r>
              <a:rPr lang="en-US" smtClean="0"/>
              <a:t>Ultrasonic - Passive</a:t>
            </a:r>
          </a:p>
        </p:txBody>
      </p:sp>
      <p:sp>
        <p:nvSpPr>
          <p:cNvPr id="22531" name="Oval 5"/>
          <p:cNvSpPr>
            <a:spLocks noChangeArrowheads="1"/>
          </p:cNvSpPr>
          <p:nvPr/>
        </p:nvSpPr>
        <p:spPr bwMode="auto">
          <a:xfrm>
            <a:off x="1066800" y="1752600"/>
            <a:ext cx="1219200" cy="12192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2532" name="Text Box 6"/>
          <p:cNvSpPr txBox="1">
            <a:spLocks noChangeArrowheads="1"/>
          </p:cNvSpPr>
          <p:nvPr/>
        </p:nvSpPr>
        <p:spPr bwMode="auto">
          <a:xfrm>
            <a:off x="1111250" y="2166938"/>
            <a:ext cx="1109663" cy="366712"/>
          </a:xfrm>
          <a:prstGeom prst="rect">
            <a:avLst/>
          </a:prstGeom>
          <a:noFill/>
          <a:ln w="9525">
            <a:noFill/>
            <a:miter lim="800000"/>
            <a:headEnd/>
            <a:tailEnd/>
          </a:ln>
          <a:effectLst/>
        </p:spPr>
        <p:txBody>
          <a:bodyPr>
            <a:spAutoFit/>
          </a:bodyPr>
          <a:lstStyle/>
          <a:p>
            <a:pPr eaLnBrk="0" hangingPunct="0">
              <a:spcBef>
                <a:spcPct val="50000"/>
              </a:spcBef>
            </a:pPr>
            <a:r>
              <a:rPr lang="en-US"/>
              <a:t>Beacon1</a:t>
            </a:r>
          </a:p>
        </p:txBody>
      </p:sp>
      <p:sp>
        <p:nvSpPr>
          <p:cNvPr id="22533" name="Oval 7"/>
          <p:cNvSpPr>
            <a:spLocks noChangeArrowheads="1"/>
          </p:cNvSpPr>
          <p:nvPr/>
        </p:nvSpPr>
        <p:spPr bwMode="auto">
          <a:xfrm>
            <a:off x="7467600" y="4953000"/>
            <a:ext cx="1219200" cy="12192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2534" name="Text Box 8"/>
          <p:cNvSpPr txBox="1">
            <a:spLocks noChangeArrowheads="1"/>
          </p:cNvSpPr>
          <p:nvPr/>
        </p:nvSpPr>
        <p:spPr bwMode="auto">
          <a:xfrm>
            <a:off x="7512050" y="5367338"/>
            <a:ext cx="1109663" cy="366712"/>
          </a:xfrm>
          <a:prstGeom prst="rect">
            <a:avLst/>
          </a:prstGeom>
          <a:noFill/>
          <a:ln w="9525">
            <a:noFill/>
            <a:miter lim="800000"/>
            <a:headEnd/>
            <a:tailEnd/>
          </a:ln>
          <a:effectLst/>
        </p:spPr>
        <p:txBody>
          <a:bodyPr>
            <a:spAutoFit/>
          </a:bodyPr>
          <a:lstStyle/>
          <a:p>
            <a:pPr eaLnBrk="0" hangingPunct="0">
              <a:spcBef>
                <a:spcPct val="50000"/>
              </a:spcBef>
            </a:pPr>
            <a:r>
              <a:rPr lang="en-US"/>
              <a:t>Beacon2</a:t>
            </a:r>
          </a:p>
        </p:txBody>
      </p:sp>
      <p:sp>
        <p:nvSpPr>
          <p:cNvPr id="22535" name="Freeform 9"/>
          <p:cNvSpPr>
            <a:spLocks/>
          </p:cNvSpPr>
          <p:nvPr/>
        </p:nvSpPr>
        <p:spPr bwMode="auto">
          <a:xfrm>
            <a:off x="2286000" y="2516188"/>
            <a:ext cx="838200" cy="455612"/>
          </a:xfrm>
          <a:custGeom>
            <a:avLst/>
            <a:gdLst>
              <a:gd name="T0" fmla="*/ 838200 w 494"/>
              <a:gd name="T1" fmla="*/ 455612 h 293"/>
              <a:gd name="T2" fmla="*/ 0 w 494"/>
              <a:gd name="T3" fmla="*/ 0 h 293"/>
              <a:gd name="T4" fmla="*/ 0 60000 65536"/>
              <a:gd name="T5" fmla="*/ 0 60000 65536"/>
            </a:gdLst>
            <a:ahLst/>
            <a:cxnLst>
              <a:cxn ang="T4">
                <a:pos x="T0" y="T1"/>
              </a:cxn>
              <a:cxn ang="T5">
                <a:pos x="T2" y="T3"/>
              </a:cxn>
            </a:cxnLst>
            <a:rect l="0" t="0" r="r" b="b"/>
            <a:pathLst>
              <a:path w="494" h="293">
                <a:moveTo>
                  <a:pt x="494" y="293"/>
                </a:moveTo>
                <a:lnTo>
                  <a:pt x="0" y="0"/>
                </a:lnTo>
              </a:path>
            </a:pathLst>
          </a:custGeom>
          <a:noFill/>
          <a:ln w="9525">
            <a:solidFill>
              <a:schemeClr val="tx1"/>
            </a:solidFill>
            <a:round/>
            <a:headEnd type="triangle" w="lg" len="lg"/>
            <a:tailEnd/>
          </a:ln>
          <a:effectLst/>
        </p:spPr>
        <p:txBody>
          <a:bodyPr/>
          <a:lstStyle/>
          <a:p>
            <a:endParaRPr lang="en-US"/>
          </a:p>
        </p:txBody>
      </p:sp>
      <p:sp>
        <p:nvSpPr>
          <p:cNvPr id="22536" name="Line 11"/>
          <p:cNvSpPr>
            <a:spLocks noChangeShapeType="1"/>
          </p:cNvSpPr>
          <p:nvPr/>
        </p:nvSpPr>
        <p:spPr bwMode="auto">
          <a:xfrm flipH="1" flipV="1">
            <a:off x="7010400" y="4572000"/>
            <a:ext cx="762000" cy="457200"/>
          </a:xfrm>
          <a:prstGeom prst="line">
            <a:avLst/>
          </a:prstGeom>
          <a:noFill/>
          <a:ln w="9525">
            <a:solidFill>
              <a:schemeClr val="tx1"/>
            </a:solidFill>
            <a:prstDash val="lgDash"/>
            <a:round/>
            <a:headEnd/>
            <a:tailEnd type="triangle" w="lg" len="lg"/>
          </a:ln>
          <a:effectLst/>
        </p:spPr>
        <p:txBody>
          <a:bodyPr/>
          <a:lstStyle/>
          <a:p>
            <a:endParaRPr lang="en-US"/>
          </a:p>
        </p:txBody>
      </p:sp>
      <p:sp>
        <p:nvSpPr>
          <p:cNvPr id="22537" name="Text Box 15"/>
          <p:cNvSpPr txBox="1">
            <a:spLocks noChangeArrowheads="1"/>
          </p:cNvSpPr>
          <p:nvPr/>
        </p:nvSpPr>
        <p:spPr bwMode="auto">
          <a:xfrm>
            <a:off x="6248400" y="4281488"/>
            <a:ext cx="1600200" cy="366712"/>
          </a:xfrm>
          <a:prstGeom prst="rect">
            <a:avLst/>
          </a:prstGeom>
          <a:noFill/>
          <a:ln w="9525">
            <a:noFill/>
            <a:miter lim="800000"/>
            <a:headEnd/>
            <a:tailEnd/>
          </a:ln>
          <a:effectLst/>
        </p:spPr>
        <p:txBody>
          <a:bodyPr>
            <a:spAutoFit/>
          </a:bodyPr>
          <a:lstStyle/>
          <a:p>
            <a:pPr eaLnBrk="0" hangingPunct="0">
              <a:spcBef>
                <a:spcPct val="50000"/>
              </a:spcBef>
            </a:pPr>
            <a:r>
              <a:rPr lang="en-US"/>
              <a:t>Sound Pulse</a:t>
            </a:r>
          </a:p>
        </p:txBody>
      </p:sp>
      <p:sp>
        <p:nvSpPr>
          <p:cNvPr id="22538" name="Text Box 16"/>
          <p:cNvSpPr txBox="1">
            <a:spLocks noChangeArrowheads="1"/>
          </p:cNvSpPr>
          <p:nvPr/>
        </p:nvSpPr>
        <p:spPr bwMode="auto">
          <a:xfrm>
            <a:off x="3048000" y="2743200"/>
            <a:ext cx="1600200" cy="366713"/>
          </a:xfrm>
          <a:prstGeom prst="rect">
            <a:avLst/>
          </a:prstGeom>
          <a:noFill/>
          <a:ln w="9525">
            <a:noFill/>
            <a:miter lim="800000"/>
            <a:headEnd/>
            <a:tailEnd/>
          </a:ln>
          <a:effectLst/>
        </p:spPr>
        <p:txBody>
          <a:bodyPr>
            <a:spAutoFit/>
          </a:bodyPr>
          <a:lstStyle/>
          <a:p>
            <a:pPr eaLnBrk="0" hangingPunct="0">
              <a:spcBef>
                <a:spcPct val="50000"/>
              </a:spcBef>
            </a:pPr>
            <a:r>
              <a:rPr lang="en-US"/>
              <a:t>Sound Pulse</a:t>
            </a:r>
          </a:p>
        </p:txBody>
      </p:sp>
      <p:sp>
        <p:nvSpPr>
          <p:cNvPr id="22539" name="Oval 17"/>
          <p:cNvSpPr>
            <a:spLocks noChangeArrowheads="1"/>
          </p:cNvSpPr>
          <p:nvPr/>
        </p:nvSpPr>
        <p:spPr bwMode="auto">
          <a:xfrm>
            <a:off x="4267200" y="3429000"/>
            <a:ext cx="1219200" cy="12192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2540" name="Text Box 18"/>
          <p:cNvSpPr txBox="1">
            <a:spLocks noChangeArrowheads="1"/>
          </p:cNvSpPr>
          <p:nvPr/>
        </p:nvSpPr>
        <p:spPr bwMode="auto">
          <a:xfrm>
            <a:off x="4495800" y="3886200"/>
            <a:ext cx="914400" cy="366713"/>
          </a:xfrm>
          <a:prstGeom prst="rect">
            <a:avLst/>
          </a:prstGeom>
          <a:noFill/>
          <a:ln w="9525">
            <a:noFill/>
            <a:miter lim="800000"/>
            <a:headEnd/>
            <a:tailEnd/>
          </a:ln>
          <a:effectLst/>
        </p:spPr>
        <p:txBody>
          <a:bodyPr>
            <a:spAutoFit/>
          </a:bodyPr>
          <a:lstStyle/>
          <a:p>
            <a:pPr eaLnBrk="0" hangingPunct="0">
              <a:spcBef>
                <a:spcPct val="50000"/>
              </a:spcBef>
            </a:pPr>
            <a:r>
              <a:rPr lang="en-US"/>
              <a:t>Robot</a:t>
            </a:r>
          </a:p>
        </p:txBody>
      </p:sp>
      <p:sp>
        <p:nvSpPr>
          <p:cNvPr id="22541" name="Line 12"/>
          <p:cNvSpPr>
            <a:spLocks noChangeShapeType="1"/>
          </p:cNvSpPr>
          <p:nvPr/>
        </p:nvSpPr>
        <p:spPr bwMode="auto">
          <a:xfrm flipH="1" flipV="1">
            <a:off x="1752600" y="2590800"/>
            <a:ext cx="2743200" cy="1447800"/>
          </a:xfrm>
          <a:prstGeom prst="line">
            <a:avLst/>
          </a:prstGeom>
          <a:noFill/>
          <a:ln w="9525">
            <a:solidFill>
              <a:schemeClr val="tx1"/>
            </a:solidFill>
            <a:round/>
            <a:headEnd type="triangle" w="lg" len="lg"/>
            <a:tailEnd/>
          </a:ln>
          <a:effectLst/>
        </p:spPr>
        <p:txBody>
          <a:bodyPr/>
          <a:lstStyle/>
          <a:p>
            <a:endParaRPr lang="en-US"/>
          </a:p>
        </p:txBody>
      </p:sp>
      <p:sp>
        <p:nvSpPr>
          <p:cNvPr id="22542" name="Line 10"/>
          <p:cNvSpPr>
            <a:spLocks noChangeShapeType="1"/>
          </p:cNvSpPr>
          <p:nvPr/>
        </p:nvSpPr>
        <p:spPr bwMode="auto">
          <a:xfrm flipH="1" flipV="1">
            <a:off x="5029200" y="4343400"/>
            <a:ext cx="2895600" cy="1600200"/>
          </a:xfrm>
          <a:prstGeom prst="line">
            <a:avLst/>
          </a:prstGeom>
          <a:noFill/>
          <a:ln w="9525">
            <a:solidFill>
              <a:schemeClr val="tx1"/>
            </a:solidFill>
            <a:prstDash val="dash"/>
            <a:round/>
            <a:headEnd/>
            <a:tailEnd type="triangle" w="lg" len="lg"/>
          </a:ln>
          <a:effectLst/>
        </p:spPr>
        <p:txBody>
          <a:bodyPr/>
          <a:lstStyle/>
          <a:p>
            <a:endParaRPr lang="en-US"/>
          </a:p>
        </p:txBody>
      </p:sp>
      <p:sp>
        <p:nvSpPr>
          <p:cNvPr id="22543" name="Text Box 14"/>
          <p:cNvSpPr txBox="1">
            <a:spLocks noChangeArrowheads="1"/>
          </p:cNvSpPr>
          <p:nvPr/>
        </p:nvSpPr>
        <p:spPr bwMode="auto">
          <a:xfrm>
            <a:off x="5562600" y="4738688"/>
            <a:ext cx="1371600" cy="366712"/>
          </a:xfrm>
          <a:prstGeom prst="rect">
            <a:avLst/>
          </a:prstGeom>
          <a:solidFill>
            <a:schemeClr val="bg1">
              <a:alpha val="50195"/>
            </a:schemeClr>
          </a:solidFill>
          <a:ln w="9525">
            <a:noFill/>
            <a:miter lim="800000"/>
            <a:headEnd/>
            <a:tailEnd/>
          </a:ln>
          <a:effectLst/>
        </p:spPr>
        <p:txBody>
          <a:bodyPr>
            <a:spAutoFit/>
          </a:bodyPr>
          <a:lstStyle/>
          <a:p>
            <a:pPr eaLnBrk="0" hangingPunct="0">
              <a:spcBef>
                <a:spcPct val="50000"/>
              </a:spcBef>
            </a:pPr>
            <a:r>
              <a:rPr lang="en-US"/>
              <a:t>Light Pulse</a:t>
            </a:r>
          </a:p>
        </p:txBody>
      </p:sp>
      <p:sp>
        <p:nvSpPr>
          <p:cNvPr id="22544" name="Text Box 13"/>
          <p:cNvSpPr txBox="1">
            <a:spLocks noChangeArrowheads="1"/>
          </p:cNvSpPr>
          <p:nvPr/>
        </p:nvSpPr>
        <p:spPr bwMode="auto">
          <a:xfrm>
            <a:off x="457200" y="4724400"/>
            <a:ext cx="2057400" cy="1604963"/>
          </a:xfrm>
          <a:prstGeom prst="rect">
            <a:avLst/>
          </a:prstGeom>
          <a:solidFill>
            <a:schemeClr val="bg1">
              <a:alpha val="50195"/>
            </a:schemeClr>
          </a:solidFill>
          <a:ln w="9525">
            <a:noFill/>
            <a:miter lim="800000"/>
            <a:headEnd/>
            <a:tailEnd/>
          </a:ln>
          <a:effectLst/>
        </p:spPr>
        <p:txBody>
          <a:bodyPr>
            <a:spAutoFit/>
          </a:bodyPr>
          <a:lstStyle/>
          <a:p>
            <a:pPr eaLnBrk="0" hangingPunct="0">
              <a:spcBef>
                <a:spcPct val="50000"/>
              </a:spcBef>
            </a:pPr>
            <a:r>
              <a:rPr lang="en-US" b="1" u="sng"/>
              <a:t>BEACON</a:t>
            </a:r>
            <a:endParaRPr lang="en-US"/>
          </a:p>
          <a:p>
            <a:pPr eaLnBrk="0" hangingPunct="0">
              <a:spcBef>
                <a:spcPct val="50000"/>
              </a:spcBef>
            </a:pPr>
            <a:r>
              <a:rPr lang="en-US"/>
              <a:t>RF Receiver</a:t>
            </a:r>
          </a:p>
          <a:p>
            <a:pPr eaLnBrk="0" hangingPunct="0">
              <a:spcBef>
                <a:spcPct val="50000"/>
              </a:spcBef>
            </a:pPr>
            <a:r>
              <a:rPr lang="en-US"/>
              <a:t>IR Emitter</a:t>
            </a:r>
          </a:p>
          <a:p>
            <a:pPr eaLnBrk="0" hangingPunct="0">
              <a:spcBef>
                <a:spcPct val="50000"/>
              </a:spcBef>
            </a:pPr>
            <a:r>
              <a:rPr lang="en-US"/>
              <a:t>Ultrasonic Emitter</a:t>
            </a:r>
          </a:p>
        </p:txBody>
      </p:sp>
      <p:sp>
        <p:nvSpPr>
          <p:cNvPr id="22545" name="Oval 19"/>
          <p:cNvSpPr>
            <a:spLocks noChangeArrowheads="1"/>
          </p:cNvSpPr>
          <p:nvPr/>
        </p:nvSpPr>
        <p:spPr bwMode="auto">
          <a:xfrm>
            <a:off x="7239000" y="1447800"/>
            <a:ext cx="1219200" cy="12192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2546" name="Text Box 20"/>
          <p:cNvSpPr txBox="1">
            <a:spLocks noChangeArrowheads="1"/>
          </p:cNvSpPr>
          <p:nvPr/>
        </p:nvSpPr>
        <p:spPr bwMode="auto">
          <a:xfrm>
            <a:off x="7280275" y="1905000"/>
            <a:ext cx="1109663" cy="366713"/>
          </a:xfrm>
          <a:prstGeom prst="rect">
            <a:avLst/>
          </a:prstGeom>
          <a:noFill/>
          <a:ln w="9525">
            <a:noFill/>
            <a:miter lim="800000"/>
            <a:headEnd/>
            <a:tailEnd/>
          </a:ln>
          <a:effectLst/>
        </p:spPr>
        <p:txBody>
          <a:bodyPr>
            <a:spAutoFit/>
          </a:bodyPr>
          <a:lstStyle/>
          <a:p>
            <a:pPr eaLnBrk="0" hangingPunct="0">
              <a:spcBef>
                <a:spcPct val="50000"/>
              </a:spcBef>
            </a:pPr>
            <a:r>
              <a:rPr lang="en-US"/>
              <a:t>Beacon3</a:t>
            </a:r>
          </a:p>
        </p:txBody>
      </p:sp>
      <p:sp>
        <p:nvSpPr>
          <p:cNvPr id="22547" name="Line 21"/>
          <p:cNvSpPr>
            <a:spLocks noChangeShapeType="1"/>
          </p:cNvSpPr>
          <p:nvPr/>
        </p:nvSpPr>
        <p:spPr bwMode="auto">
          <a:xfrm flipV="1">
            <a:off x="5257800" y="2514600"/>
            <a:ext cx="2590800" cy="1447800"/>
          </a:xfrm>
          <a:prstGeom prst="line">
            <a:avLst/>
          </a:prstGeom>
          <a:noFill/>
          <a:ln w="9525">
            <a:solidFill>
              <a:schemeClr val="tx1"/>
            </a:solidFill>
            <a:prstDash val="dash"/>
            <a:round/>
            <a:headEnd type="triangle" w="lg" len="lg"/>
            <a:tailEnd/>
          </a:ln>
          <a:effectLst/>
        </p:spPr>
        <p:txBody>
          <a:bodyPr/>
          <a:lstStyle/>
          <a:p>
            <a:endParaRPr lang="en-US"/>
          </a:p>
        </p:txBody>
      </p:sp>
      <p:sp>
        <p:nvSpPr>
          <p:cNvPr id="22548" name="Text Box 22"/>
          <p:cNvSpPr txBox="1">
            <a:spLocks noChangeArrowheads="1"/>
          </p:cNvSpPr>
          <p:nvPr/>
        </p:nvSpPr>
        <p:spPr bwMode="auto">
          <a:xfrm>
            <a:off x="6096000" y="2895600"/>
            <a:ext cx="1371600" cy="366713"/>
          </a:xfrm>
          <a:prstGeom prst="rect">
            <a:avLst/>
          </a:prstGeom>
          <a:solidFill>
            <a:schemeClr val="bg1">
              <a:alpha val="50195"/>
            </a:schemeClr>
          </a:solidFill>
          <a:ln w="9525">
            <a:noFill/>
            <a:miter lim="800000"/>
            <a:headEnd/>
            <a:tailEnd/>
          </a:ln>
          <a:effectLst/>
        </p:spPr>
        <p:txBody>
          <a:bodyPr>
            <a:spAutoFit/>
          </a:bodyPr>
          <a:lstStyle/>
          <a:p>
            <a:pPr eaLnBrk="0" hangingPunct="0">
              <a:spcBef>
                <a:spcPct val="50000"/>
              </a:spcBef>
            </a:pPr>
            <a:r>
              <a:rPr lang="en-US"/>
              <a:t>Light Pulse</a:t>
            </a:r>
          </a:p>
        </p:txBody>
      </p:sp>
      <p:sp>
        <p:nvSpPr>
          <p:cNvPr id="22549" name="Text Box 23"/>
          <p:cNvSpPr txBox="1">
            <a:spLocks noChangeArrowheads="1"/>
          </p:cNvSpPr>
          <p:nvPr/>
        </p:nvSpPr>
        <p:spPr bwMode="auto">
          <a:xfrm>
            <a:off x="5257800" y="2452688"/>
            <a:ext cx="1600200" cy="366712"/>
          </a:xfrm>
          <a:prstGeom prst="rect">
            <a:avLst/>
          </a:prstGeom>
          <a:noFill/>
          <a:ln w="9525">
            <a:noFill/>
            <a:miter lim="800000"/>
            <a:headEnd/>
            <a:tailEnd/>
          </a:ln>
          <a:effectLst/>
        </p:spPr>
        <p:txBody>
          <a:bodyPr>
            <a:spAutoFit/>
          </a:bodyPr>
          <a:lstStyle/>
          <a:p>
            <a:pPr eaLnBrk="0" hangingPunct="0">
              <a:spcBef>
                <a:spcPct val="50000"/>
              </a:spcBef>
            </a:pPr>
            <a:r>
              <a:rPr lang="en-US"/>
              <a:t>Sound Pulse</a:t>
            </a:r>
          </a:p>
        </p:txBody>
      </p:sp>
      <p:sp>
        <p:nvSpPr>
          <p:cNvPr id="22550" name="Freeform 24"/>
          <p:cNvSpPr>
            <a:spLocks/>
          </p:cNvSpPr>
          <p:nvPr/>
        </p:nvSpPr>
        <p:spPr bwMode="auto">
          <a:xfrm flipH="1">
            <a:off x="6705600" y="2209800"/>
            <a:ext cx="762000" cy="381000"/>
          </a:xfrm>
          <a:custGeom>
            <a:avLst/>
            <a:gdLst>
              <a:gd name="T0" fmla="*/ 762000 w 494"/>
              <a:gd name="T1" fmla="*/ 381000 h 293"/>
              <a:gd name="T2" fmla="*/ 0 w 494"/>
              <a:gd name="T3" fmla="*/ 0 h 293"/>
              <a:gd name="T4" fmla="*/ 0 60000 65536"/>
              <a:gd name="T5" fmla="*/ 0 60000 65536"/>
            </a:gdLst>
            <a:ahLst/>
            <a:cxnLst>
              <a:cxn ang="T4">
                <a:pos x="T0" y="T1"/>
              </a:cxn>
              <a:cxn ang="T5">
                <a:pos x="T2" y="T3"/>
              </a:cxn>
            </a:cxnLst>
            <a:rect l="0" t="0" r="r" b="b"/>
            <a:pathLst>
              <a:path w="494" h="293">
                <a:moveTo>
                  <a:pt x="494" y="293"/>
                </a:moveTo>
                <a:lnTo>
                  <a:pt x="0" y="0"/>
                </a:lnTo>
              </a:path>
            </a:pathLst>
          </a:custGeom>
          <a:noFill/>
          <a:ln w="9525" cap="flat">
            <a:solidFill>
              <a:schemeClr val="tx1"/>
            </a:solidFill>
            <a:prstDash val="lgDash"/>
            <a:round/>
            <a:headEnd type="triangle" w="lg" len="lg"/>
            <a:tailEnd/>
          </a:ln>
          <a:effectLst/>
        </p:spPr>
        <p:txBody>
          <a:bodyPr/>
          <a:lstStyle/>
          <a:p>
            <a:endParaRPr lang="en-US"/>
          </a:p>
        </p:txBody>
      </p:sp>
      <p:sp>
        <p:nvSpPr>
          <p:cNvPr id="22551" name="Text Box 25"/>
          <p:cNvSpPr txBox="1">
            <a:spLocks noChangeArrowheads="1"/>
          </p:cNvSpPr>
          <p:nvPr/>
        </p:nvSpPr>
        <p:spPr bwMode="auto">
          <a:xfrm>
            <a:off x="3352800" y="4724400"/>
            <a:ext cx="2286000" cy="1604963"/>
          </a:xfrm>
          <a:prstGeom prst="rect">
            <a:avLst/>
          </a:prstGeom>
          <a:solidFill>
            <a:schemeClr val="bg1">
              <a:alpha val="50195"/>
            </a:schemeClr>
          </a:solidFill>
          <a:ln w="9525">
            <a:noFill/>
            <a:miter lim="800000"/>
            <a:headEnd/>
            <a:tailEnd/>
          </a:ln>
          <a:effectLst/>
        </p:spPr>
        <p:txBody>
          <a:bodyPr>
            <a:spAutoFit/>
          </a:bodyPr>
          <a:lstStyle/>
          <a:p>
            <a:pPr eaLnBrk="0" hangingPunct="0">
              <a:spcBef>
                <a:spcPct val="50000"/>
              </a:spcBef>
            </a:pPr>
            <a:r>
              <a:rPr lang="en-US" b="1" u="sng"/>
              <a:t>ROBOT</a:t>
            </a:r>
            <a:endParaRPr lang="en-US"/>
          </a:p>
          <a:p>
            <a:pPr eaLnBrk="0" hangingPunct="0">
              <a:spcBef>
                <a:spcPct val="50000"/>
              </a:spcBef>
            </a:pPr>
            <a:r>
              <a:rPr lang="en-US"/>
              <a:t>RF Transmitter</a:t>
            </a:r>
          </a:p>
          <a:p>
            <a:pPr eaLnBrk="0" hangingPunct="0">
              <a:spcBef>
                <a:spcPct val="50000"/>
              </a:spcBef>
            </a:pPr>
            <a:r>
              <a:rPr lang="en-US"/>
              <a:t>IR Receiver</a:t>
            </a:r>
          </a:p>
          <a:p>
            <a:pPr eaLnBrk="0" hangingPunct="0">
              <a:spcBef>
                <a:spcPct val="50000"/>
              </a:spcBef>
            </a:pPr>
            <a:r>
              <a:rPr lang="en-US"/>
              <a:t>Ultrasonic Receiver</a:t>
            </a:r>
          </a:p>
        </p:txBody>
      </p:sp>
      <p:sp>
        <p:nvSpPr>
          <p:cNvPr id="22552" name="Text Box 26"/>
          <p:cNvSpPr txBox="1">
            <a:spLocks noChangeArrowheads="1"/>
          </p:cNvSpPr>
          <p:nvPr/>
        </p:nvSpPr>
        <p:spPr bwMode="auto">
          <a:xfrm>
            <a:off x="2667000" y="3352800"/>
            <a:ext cx="1371600" cy="366713"/>
          </a:xfrm>
          <a:prstGeom prst="rect">
            <a:avLst/>
          </a:prstGeom>
          <a:solidFill>
            <a:schemeClr val="bg1">
              <a:alpha val="50195"/>
            </a:schemeClr>
          </a:solidFill>
          <a:ln w="9525">
            <a:noFill/>
            <a:miter lim="800000"/>
            <a:headEnd/>
            <a:tailEnd/>
          </a:ln>
          <a:effectLst/>
        </p:spPr>
        <p:txBody>
          <a:bodyPr>
            <a:spAutoFit/>
          </a:bodyPr>
          <a:lstStyle/>
          <a:p>
            <a:pPr eaLnBrk="0" hangingPunct="0">
              <a:spcBef>
                <a:spcPct val="50000"/>
              </a:spcBef>
            </a:pPr>
            <a:r>
              <a:rPr lang="en-US"/>
              <a:t>Light Pulse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Sensors – Sonic (Acoustic)</a:t>
            </a:r>
          </a:p>
        </p:txBody>
      </p:sp>
      <p:sp>
        <p:nvSpPr>
          <p:cNvPr id="23555" name="Rectangle 3"/>
          <p:cNvSpPr>
            <a:spLocks noGrp="1" noChangeArrowheads="1"/>
          </p:cNvSpPr>
          <p:nvPr>
            <p:ph type="body" idx="1"/>
          </p:nvPr>
        </p:nvSpPr>
        <p:spPr>
          <a:xfrm>
            <a:off x="304800" y="1295400"/>
            <a:ext cx="8686800" cy="4953000"/>
          </a:xfrm>
        </p:spPr>
        <p:txBody>
          <a:bodyPr/>
          <a:lstStyle/>
          <a:p>
            <a:pPr eaLnBrk="1" hangingPunct="1">
              <a:lnSpc>
                <a:spcPct val="80000"/>
              </a:lnSpc>
            </a:pPr>
            <a:r>
              <a:rPr lang="en-US" sz="2800" smtClean="0"/>
              <a:t>Active</a:t>
            </a:r>
          </a:p>
          <a:p>
            <a:pPr lvl="1" eaLnBrk="1" hangingPunct="1">
              <a:lnSpc>
                <a:spcPct val="80000"/>
              </a:lnSpc>
            </a:pPr>
            <a:r>
              <a:rPr lang="en-US" sz="2400" smtClean="0"/>
              <a:t>Emit pulses &amp; listen for echos</a:t>
            </a:r>
          </a:p>
          <a:p>
            <a:pPr lvl="1" eaLnBrk="1" hangingPunct="1">
              <a:lnSpc>
                <a:spcPct val="80000"/>
              </a:lnSpc>
            </a:pPr>
            <a:r>
              <a:rPr lang="en-US" sz="2400" smtClean="0"/>
              <a:t>Times round trip sound travel (~1ft/mS)</a:t>
            </a:r>
          </a:p>
          <a:p>
            <a:pPr lvl="1" eaLnBrk="1" hangingPunct="1">
              <a:lnSpc>
                <a:spcPct val="80000"/>
              </a:lnSpc>
            </a:pPr>
            <a:r>
              <a:rPr lang="en-US" sz="2400" smtClean="0"/>
              <a:t>Reaches far fairly beyond robot (30-50 ft)</a:t>
            </a:r>
          </a:p>
          <a:p>
            <a:pPr lvl="1" eaLnBrk="1" hangingPunct="1">
              <a:lnSpc>
                <a:spcPct val="80000"/>
              </a:lnSpc>
            </a:pPr>
            <a:r>
              <a:rPr lang="en-US" sz="2400" smtClean="0"/>
              <a:t>Relatively simple, not cheap, analog output</a:t>
            </a:r>
          </a:p>
          <a:p>
            <a:pPr lvl="1" eaLnBrk="1" hangingPunct="1">
              <a:lnSpc>
                <a:spcPct val="80000"/>
              </a:lnSpc>
            </a:pPr>
            <a:r>
              <a:rPr lang="en-US" sz="2400" smtClean="0"/>
              <a:t>Directional, not everything reflects sound</a:t>
            </a:r>
          </a:p>
          <a:p>
            <a:pPr lvl="1" eaLnBrk="1" hangingPunct="1">
              <a:lnSpc>
                <a:spcPct val="80000"/>
              </a:lnSpc>
            </a:pPr>
            <a:r>
              <a:rPr lang="en-US" sz="2400" smtClean="0"/>
              <a:t>Noisy!!!!</a:t>
            </a:r>
          </a:p>
          <a:p>
            <a:pPr lvl="1" eaLnBrk="1" hangingPunct="1">
              <a:lnSpc>
                <a:spcPct val="80000"/>
              </a:lnSpc>
              <a:buFontTx/>
              <a:buNone/>
            </a:pPr>
            <a:endParaRPr lang="en-US" sz="2400" smtClean="0"/>
          </a:p>
          <a:p>
            <a:pPr eaLnBrk="1" hangingPunct="1">
              <a:lnSpc>
                <a:spcPct val="80000"/>
              </a:lnSpc>
            </a:pPr>
            <a:r>
              <a:rPr lang="en-US" sz="2800" smtClean="0"/>
              <a:t>Passive (sensor only)</a:t>
            </a:r>
          </a:p>
          <a:p>
            <a:pPr lvl="1" eaLnBrk="1" hangingPunct="1">
              <a:lnSpc>
                <a:spcPct val="80000"/>
              </a:lnSpc>
            </a:pPr>
            <a:r>
              <a:rPr lang="en-US" sz="2400" smtClean="0"/>
              <a:t>Sensor listens to ambient sounds</a:t>
            </a:r>
          </a:p>
          <a:p>
            <a:pPr lvl="1" eaLnBrk="1" hangingPunct="1">
              <a:lnSpc>
                <a:spcPct val="80000"/>
              </a:lnSpc>
            </a:pPr>
            <a:r>
              <a:rPr lang="en-US" sz="2400" smtClean="0"/>
              <a:t>Filters or scans selected frequencies</a:t>
            </a:r>
          </a:p>
          <a:p>
            <a:pPr lvl="1" eaLnBrk="1" hangingPunct="1">
              <a:lnSpc>
                <a:spcPct val="80000"/>
              </a:lnSpc>
            </a:pPr>
            <a:r>
              <a:rPr lang="en-US" sz="2400" smtClean="0"/>
              <a:t>ADC measures conditioned signal amplitude </a:t>
            </a:r>
          </a:p>
          <a:p>
            <a:pPr lvl="1" eaLnBrk="1" hangingPunct="1">
              <a:lnSpc>
                <a:spcPct val="80000"/>
              </a:lnSpc>
            </a:pPr>
            <a:r>
              <a:rPr lang="en-US" sz="2400" smtClean="0"/>
              <a:t>CPU performs signal analysis on what it hears</a:t>
            </a:r>
          </a:p>
          <a:p>
            <a:pPr lvl="1" eaLnBrk="1" hangingPunct="1">
              <a:lnSpc>
                <a:spcPct val="80000"/>
              </a:lnSpc>
            </a:pPr>
            <a:endParaRPr lang="en-US" sz="24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Sonic (Acoustic) - Passive</a:t>
            </a:r>
          </a:p>
        </p:txBody>
      </p:sp>
      <p:sp>
        <p:nvSpPr>
          <p:cNvPr id="24579" name="Text Box 5"/>
          <p:cNvSpPr txBox="1">
            <a:spLocks noChangeArrowheads="1"/>
          </p:cNvSpPr>
          <p:nvPr/>
        </p:nvSpPr>
        <p:spPr bwMode="auto">
          <a:xfrm>
            <a:off x="1600200" y="5105400"/>
            <a:ext cx="6858000" cy="914400"/>
          </a:xfrm>
          <a:prstGeom prst="rect">
            <a:avLst/>
          </a:prstGeom>
          <a:noFill/>
          <a:ln w="9525">
            <a:noFill/>
            <a:miter lim="800000"/>
            <a:headEnd/>
            <a:tailEnd/>
          </a:ln>
          <a:effectLst/>
        </p:spPr>
        <p:txBody>
          <a:bodyPr>
            <a:spAutoFit/>
          </a:bodyPr>
          <a:lstStyle/>
          <a:p>
            <a:pPr eaLnBrk="0" hangingPunct="0">
              <a:spcBef>
                <a:spcPct val="50000"/>
              </a:spcBef>
            </a:pPr>
            <a:r>
              <a:rPr lang="en-US" sz="2400"/>
              <a:t>TI (Burr-Brown) UAF42 Universal Active Filter</a:t>
            </a:r>
          </a:p>
          <a:p>
            <a:pPr eaLnBrk="0" hangingPunct="0">
              <a:spcBef>
                <a:spcPct val="50000"/>
              </a:spcBef>
            </a:pPr>
            <a:r>
              <a:rPr lang="en-US" sz="2000"/>
              <a:t>http://focus.ti.com/lit/an/sbfa002/sbfa002.pdf</a:t>
            </a:r>
          </a:p>
        </p:txBody>
      </p:sp>
      <p:pic>
        <p:nvPicPr>
          <p:cNvPr id="24580" name="Picture 6"/>
          <p:cNvPicPr>
            <a:picLocks noChangeAspect="1" noChangeArrowheads="1"/>
          </p:cNvPicPr>
          <p:nvPr/>
        </p:nvPicPr>
        <p:blipFill>
          <a:blip r:embed="rId3"/>
          <a:srcRect/>
          <a:stretch>
            <a:fillRect/>
          </a:stretch>
        </p:blipFill>
        <p:spPr bwMode="auto">
          <a:xfrm>
            <a:off x="1143000" y="1371600"/>
            <a:ext cx="6858000" cy="3608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Sensors – Resistance</a:t>
            </a:r>
          </a:p>
        </p:txBody>
      </p:sp>
      <p:sp>
        <p:nvSpPr>
          <p:cNvPr id="25603" name="Rectangle 3"/>
          <p:cNvSpPr>
            <a:spLocks noGrp="1" noChangeArrowheads="1"/>
          </p:cNvSpPr>
          <p:nvPr>
            <p:ph type="body" idx="1"/>
          </p:nvPr>
        </p:nvSpPr>
        <p:spPr/>
        <p:txBody>
          <a:bodyPr/>
          <a:lstStyle/>
          <a:p>
            <a:pPr lvl="1" eaLnBrk="1" hangingPunct="1">
              <a:lnSpc>
                <a:spcPct val="80000"/>
              </a:lnSpc>
            </a:pPr>
            <a:endParaRPr lang="en-US" smtClean="0"/>
          </a:p>
          <a:p>
            <a:pPr eaLnBrk="1" hangingPunct="1">
              <a:lnSpc>
                <a:spcPct val="80000"/>
              </a:lnSpc>
            </a:pPr>
            <a:r>
              <a:rPr lang="en-US" smtClean="0"/>
              <a:t>Passive (sensor only)</a:t>
            </a:r>
          </a:p>
          <a:p>
            <a:pPr lvl="1" eaLnBrk="1" hangingPunct="1">
              <a:lnSpc>
                <a:spcPct val="80000"/>
              </a:lnSpc>
            </a:pPr>
            <a:r>
              <a:rPr lang="en-US" smtClean="0"/>
              <a:t>Measures elec. resistance between objects</a:t>
            </a:r>
          </a:p>
          <a:p>
            <a:pPr lvl="1" eaLnBrk="1" hangingPunct="1">
              <a:lnSpc>
                <a:spcPct val="80000"/>
              </a:lnSpc>
            </a:pPr>
            <a:r>
              <a:rPr lang="en-US" smtClean="0"/>
              <a:t>Measure sensor that varies resistance </a:t>
            </a:r>
          </a:p>
          <a:p>
            <a:pPr lvl="1" eaLnBrk="1" hangingPunct="1">
              <a:lnSpc>
                <a:spcPct val="80000"/>
              </a:lnSpc>
            </a:pPr>
            <a:r>
              <a:rPr lang="en-US" smtClean="0"/>
              <a:t>Use absolute or differential readings</a:t>
            </a:r>
          </a:p>
          <a:p>
            <a:pPr lvl="1" eaLnBrk="1" hangingPunct="1">
              <a:lnSpc>
                <a:spcPct val="80000"/>
              </a:lnSpc>
            </a:pPr>
            <a:r>
              <a:rPr lang="en-US" smtClean="0"/>
              <a:t>Other ideas?</a:t>
            </a:r>
          </a:p>
          <a:p>
            <a:pPr lvl="1" eaLnBrk="1" hangingPunct="1">
              <a:lnSpc>
                <a:spcPct val="80000"/>
              </a:lnSpc>
            </a:pPr>
            <a:endParaRPr 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pPr eaLnBrk="1" hangingPunct="1"/>
            <a:r>
              <a:rPr lang="en-US" smtClean="0"/>
              <a:t>Sensors – Capacitive</a:t>
            </a:r>
          </a:p>
        </p:txBody>
      </p:sp>
      <p:sp>
        <p:nvSpPr>
          <p:cNvPr id="26627" name="Rectangle 1027"/>
          <p:cNvSpPr>
            <a:spLocks noGrp="1" noChangeArrowheads="1"/>
          </p:cNvSpPr>
          <p:nvPr>
            <p:ph type="body" idx="1"/>
          </p:nvPr>
        </p:nvSpPr>
        <p:spPr/>
        <p:txBody>
          <a:bodyPr/>
          <a:lstStyle/>
          <a:p>
            <a:pPr eaLnBrk="1" hangingPunct="1"/>
            <a:r>
              <a:rPr lang="en-US" smtClean="0"/>
              <a:t>Passive</a:t>
            </a:r>
          </a:p>
          <a:p>
            <a:pPr lvl="1" eaLnBrk="1" hangingPunct="1"/>
            <a:r>
              <a:rPr lang="en-US" smtClean="0"/>
              <a:t>Really doesn’t work (Needs excitation)</a:t>
            </a:r>
          </a:p>
          <a:p>
            <a:pPr lvl="1" eaLnBrk="1" hangingPunct="1"/>
            <a:endParaRPr lang="en-US" smtClean="0"/>
          </a:p>
          <a:p>
            <a:pPr eaLnBrk="1" hangingPunct="1"/>
            <a:r>
              <a:rPr lang="en-US" smtClean="0"/>
              <a:t>Active (emitting)</a:t>
            </a:r>
          </a:p>
          <a:p>
            <a:pPr lvl="1" eaLnBrk="1" hangingPunct="1">
              <a:lnSpc>
                <a:spcPct val="80000"/>
              </a:lnSpc>
            </a:pPr>
            <a:r>
              <a:rPr lang="en-US" smtClean="0"/>
              <a:t>Generate AC or DC voltage</a:t>
            </a:r>
          </a:p>
          <a:p>
            <a:pPr lvl="1" eaLnBrk="1" hangingPunct="1">
              <a:lnSpc>
                <a:spcPct val="80000"/>
              </a:lnSpc>
            </a:pPr>
            <a:r>
              <a:rPr lang="en-US" smtClean="0"/>
              <a:t>Apply to external environment</a:t>
            </a:r>
          </a:p>
          <a:p>
            <a:pPr lvl="1" eaLnBrk="1" hangingPunct="1">
              <a:lnSpc>
                <a:spcPct val="80000"/>
              </a:lnSpc>
            </a:pPr>
            <a:r>
              <a:rPr lang="en-US" smtClean="0"/>
              <a:t>Measure current to determine Resistance</a:t>
            </a:r>
          </a:p>
          <a:p>
            <a:pPr lvl="1" eaLnBrk="1" hangingPunct="1">
              <a:lnSpc>
                <a:spcPct val="80000"/>
              </a:lnSpc>
            </a:pPr>
            <a:r>
              <a:rPr lang="en-US" smtClean="0"/>
              <a:t>Short range applications</a:t>
            </a:r>
          </a:p>
          <a:p>
            <a:pPr lvl="1" eaLnBrk="1" hangingPunct="1"/>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Unit-1 Syllabus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 - Architecture of Industrial Automation Systems–Classification- Examples-Pharmaceutical Industries and Measurements, Food Processing Industry, Aerospace Industry, Bioprocess Industry, Paper &amp; Textile Industry, Automation Pyramid </a:t>
            </a:r>
          </a:p>
          <a:p>
            <a:r>
              <a:rPr lang="en-US" dirty="0" smtClean="0"/>
              <a:t>Measurement Systems :Characteristics –Semiconductor sensors, Smart Sensors, </a:t>
            </a:r>
            <a:r>
              <a:rPr lang="en-US" dirty="0" err="1" smtClean="0"/>
              <a:t>Microsensors</a:t>
            </a:r>
            <a:r>
              <a:rPr lang="en-US" dirty="0" smtClean="0"/>
              <a:t>, IR Radiation Sensors, Ultrasonic Sensors, </a:t>
            </a:r>
            <a:r>
              <a:rPr lang="en-US" dirty="0" err="1" smtClean="0"/>
              <a:t>Fibre</a:t>
            </a:r>
            <a:r>
              <a:rPr lang="en-US" dirty="0" smtClean="0"/>
              <a:t> Optic Sensors, Chemical Sensors, Biosensors, Data Acquisition Systems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pPr eaLnBrk="1" hangingPunct="1"/>
            <a:r>
              <a:rPr lang="en-US" smtClean="0"/>
              <a:t>Sensors - Capacitive</a:t>
            </a:r>
          </a:p>
        </p:txBody>
      </p:sp>
      <p:pic>
        <p:nvPicPr>
          <p:cNvPr id="27651" name="Picture 6" descr="MC34940"/>
          <p:cNvPicPr>
            <a:picLocks noChangeAspect="1" noChangeArrowheads="1"/>
          </p:cNvPicPr>
          <p:nvPr/>
        </p:nvPicPr>
        <p:blipFill>
          <a:blip r:embed="rId3"/>
          <a:srcRect/>
          <a:stretch>
            <a:fillRect/>
          </a:stretch>
        </p:blipFill>
        <p:spPr bwMode="auto">
          <a:xfrm>
            <a:off x="152400" y="1219200"/>
            <a:ext cx="4587875" cy="4273550"/>
          </a:xfrm>
          <a:prstGeom prst="rect">
            <a:avLst/>
          </a:prstGeom>
          <a:noFill/>
          <a:ln w="9525">
            <a:noFill/>
            <a:miter lim="800000"/>
            <a:headEnd/>
            <a:tailEnd/>
          </a:ln>
        </p:spPr>
      </p:pic>
      <p:pic>
        <p:nvPicPr>
          <p:cNvPr id="27652" name="Picture 7" descr="MC34940_Blk"/>
          <p:cNvPicPr>
            <a:picLocks noChangeAspect="1" noChangeArrowheads="1"/>
          </p:cNvPicPr>
          <p:nvPr/>
        </p:nvPicPr>
        <p:blipFill>
          <a:blip r:embed="rId4"/>
          <a:srcRect/>
          <a:stretch>
            <a:fillRect/>
          </a:stretch>
        </p:blipFill>
        <p:spPr bwMode="auto">
          <a:xfrm>
            <a:off x="4762500" y="1981200"/>
            <a:ext cx="4249738" cy="472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8229600" cy="868362"/>
          </a:xfrm>
        </p:spPr>
        <p:txBody>
          <a:bodyPr/>
          <a:lstStyle/>
          <a:p>
            <a:pPr eaLnBrk="1" hangingPunct="1"/>
            <a:r>
              <a:rPr lang="en-US" smtClean="0"/>
              <a:t>Sensors - Capacitive</a:t>
            </a:r>
          </a:p>
        </p:txBody>
      </p:sp>
      <p:pic>
        <p:nvPicPr>
          <p:cNvPr id="28675" name="Picture 5" descr="Stud_finder1"/>
          <p:cNvPicPr>
            <a:picLocks noChangeAspect="1" noChangeArrowheads="1"/>
          </p:cNvPicPr>
          <p:nvPr/>
        </p:nvPicPr>
        <p:blipFill>
          <a:blip r:embed="rId3"/>
          <a:srcRect/>
          <a:stretch>
            <a:fillRect/>
          </a:stretch>
        </p:blipFill>
        <p:spPr bwMode="auto">
          <a:xfrm>
            <a:off x="533400" y="2971800"/>
            <a:ext cx="3657600" cy="3657600"/>
          </a:xfrm>
          <a:prstGeom prst="rect">
            <a:avLst/>
          </a:prstGeom>
          <a:noFill/>
          <a:ln w="9525">
            <a:noFill/>
            <a:miter lim="800000"/>
            <a:headEnd/>
            <a:tailEnd/>
          </a:ln>
        </p:spPr>
      </p:pic>
      <p:pic>
        <p:nvPicPr>
          <p:cNvPr id="28676" name="Picture 6" descr="Stud_finder2"/>
          <p:cNvPicPr>
            <a:picLocks noChangeAspect="1" noChangeArrowheads="1"/>
          </p:cNvPicPr>
          <p:nvPr/>
        </p:nvPicPr>
        <p:blipFill>
          <a:blip r:embed="rId4"/>
          <a:srcRect/>
          <a:stretch>
            <a:fillRect/>
          </a:stretch>
        </p:blipFill>
        <p:spPr bwMode="auto">
          <a:xfrm>
            <a:off x="4876800" y="2971800"/>
            <a:ext cx="3708400" cy="3708400"/>
          </a:xfrm>
          <a:prstGeom prst="rect">
            <a:avLst/>
          </a:prstGeom>
          <a:noFill/>
          <a:ln w="9525">
            <a:noFill/>
            <a:miter lim="800000"/>
            <a:headEnd/>
            <a:tailEnd/>
          </a:ln>
        </p:spPr>
      </p:pic>
      <p:sp>
        <p:nvSpPr>
          <p:cNvPr id="28677" name="Rectangle 7"/>
          <p:cNvSpPr>
            <a:spLocks noChangeArrowheads="1"/>
          </p:cNvSpPr>
          <p:nvPr/>
        </p:nvSpPr>
        <p:spPr bwMode="auto">
          <a:xfrm>
            <a:off x="1295400" y="1219200"/>
            <a:ext cx="6858000" cy="1552575"/>
          </a:xfrm>
          <a:prstGeom prst="rect">
            <a:avLst/>
          </a:prstGeom>
          <a:noFill/>
          <a:ln w="9525">
            <a:noFill/>
            <a:miter lim="800000"/>
            <a:headEnd/>
            <a:tailEnd/>
          </a:ln>
          <a:effectLst/>
        </p:spPr>
        <p:txBody>
          <a:bodyPr>
            <a:spAutoFit/>
          </a:bodyPr>
          <a:lstStyle/>
          <a:p>
            <a:pPr>
              <a:lnSpc>
                <a:spcPct val="90000"/>
              </a:lnSpc>
              <a:spcBef>
                <a:spcPct val="20000"/>
              </a:spcBef>
              <a:buFontTx/>
              <a:buChar char="•"/>
            </a:pPr>
            <a:r>
              <a:rPr lang="en-US" sz="2400"/>
              <a:t>Emit an electric field below the sensor.</a:t>
            </a:r>
          </a:p>
          <a:p>
            <a:pPr>
              <a:lnSpc>
                <a:spcPct val="90000"/>
              </a:lnSpc>
              <a:spcBef>
                <a:spcPct val="20000"/>
              </a:spcBef>
              <a:buFontTx/>
              <a:buChar char="•"/>
            </a:pPr>
            <a:r>
              <a:rPr lang="en-US" sz="2400"/>
              <a:t>Nulled to a known “void” wall area.</a:t>
            </a:r>
          </a:p>
          <a:p>
            <a:pPr>
              <a:lnSpc>
                <a:spcPct val="90000"/>
              </a:lnSpc>
              <a:spcBef>
                <a:spcPct val="20000"/>
              </a:spcBef>
              <a:buFontTx/>
              <a:buChar char="•"/>
            </a:pPr>
            <a:r>
              <a:rPr lang="en-US" sz="2400"/>
              <a:t>Detect capacitance difference due to underlying material density.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Sensors – Inductive</a:t>
            </a:r>
          </a:p>
        </p:txBody>
      </p:sp>
      <p:sp>
        <p:nvSpPr>
          <p:cNvPr id="29699" name="Rectangle 3"/>
          <p:cNvSpPr>
            <a:spLocks noGrp="1" noChangeArrowheads="1"/>
          </p:cNvSpPr>
          <p:nvPr>
            <p:ph type="body" idx="1"/>
          </p:nvPr>
        </p:nvSpPr>
        <p:spPr>
          <a:xfrm>
            <a:off x="457200" y="1600200"/>
            <a:ext cx="8382000" cy="3886200"/>
          </a:xfrm>
        </p:spPr>
        <p:txBody>
          <a:bodyPr/>
          <a:lstStyle/>
          <a:p>
            <a:pPr eaLnBrk="1" hangingPunct="1">
              <a:lnSpc>
                <a:spcPct val="90000"/>
              </a:lnSpc>
            </a:pPr>
            <a:r>
              <a:rPr lang="en-US" smtClean="0"/>
              <a:t>Passive</a:t>
            </a:r>
          </a:p>
          <a:p>
            <a:pPr lvl="1" eaLnBrk="1" hangingPunct="1">
              <a:lnSpc>
                <a:spcPct val="90000"/>
              </a:lnSpc>
            </a:pPr>
            <a:r>
              <a:rPr lang="en-US" smtClean="0"/>
              <a:t>Really doesn’t work (Needs excitation)</a:t>
            </a:r>
          </a:p>
          <a:p>
            <a:pPr lvl="1" eaLnBrk="1" hangingPunct="1">
              <a:lnSpc>
                <a:spcPct val="90000"/>
              </a:lnSpc>
            </a:pPr>
            <a:endParaRPr lang="en-US" smtClean="0"/>
          </a:p>
          <a:p>
            <a:pPr eaLnBrk="1" hangingPunct="1">
              <a:lnSpc>
                <a:spcPct val="90000"/>
              </a:lnSpc>
            </a:pPr>
            <a:r>
              <a:rPr lang="en-US" smtClean="0"/>
              <a:t>Active (emitting)</a:t>
            </a:r>
          </a:p>
          <a:p>
            <a:pPr lvl="1" eaLnBrk="1" hangingPunct="1">
              <a:lnSpc>
                <a:spcPct val="90000"/>
              </a:lnSpc>
            </a:pPr>
            <a:r>
              <a:rPr lang="en-US" smtClean="0"/>
              <a:t>Current flows through inductor</a:t>
            </a:r>
          </a:p>
          <a:p>
            <a:pPr lvl="1" eaLnBrk="1" hangingPunct="1">
              <a:lnSpc>
                <a:spcPct val="90000"/>
              </a:lnSpc>
            </a:pPr>
            <a:r>
              <a:rPr lang="en-US" smtClean="0"/>
              <a:t>Magnetic field mostly ignores non-metals</a:t>
            </a:r>
          </a:p>
          <a:p>
            <a:pPr lvl="1" eaLnBrk="1" hangingPunct="1">
              <a:lnSpc>
                <a:spcPct val="90000"/>
              </a:lnSpc>
            </a:pPr>
            <a:r>
              <a:rPr lang="en-US" smtClean="0"/>
              <a:t>Inductance changes with metallic proximity</a:t>
            </a:r>
          </a:p>
          <a:p>
            <a:pPr lvl="1" eaLnBrk="1" hangingPunct="1">
              <a:lnSpc>
                <a:spcPct val="90000"/>
              </a:lnSpc>
            </a:pPr>
            <a:r>
              <a:rPr lang="en-US" smtClean="0"/>
              <a:t>Short range applications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52400"/>
            <a:ext cx="8229600" cy="868363"/>
          </a:xfrm>
        </p:spPr>
        <p:txBody>
          <a:bodyPr/>
          <a:lstStyle/>
          <a:p>
            <a:pPr eaLnBrk="1" hangingPunct="1"/>
            <a:r>
              <a:rPr lang="en-US" smtClean="0"/>
              <a:t>Sensors - Inductive</a:t>
            </a:r>
          </a:p>
        </p:txBody>
      </p:sp>
      <p:pic>
        <p:nvPicPr>
          <p:cNvPr id="30723" name="Picture 5" descr="Inductance_Sensor"/>
          <p:cNvPicPr>
            <a:picLocks noChangeAspect="1" noChangeArrowheads="1"/>
          </p:cNvPicPr>
          <p:nvPr/>
        </p:nvPicPr>
        <p:blipFill>
          <a:blip r:embed="rId3"/>
          <a:srcRect/>
          <a:stretch>
            <a:fillRect/>
          </a:stretch>
        </p:blipFill>
        <p:spPr bwMode="auto">
          <a:xfrm>
            <a:off x="5638800" y="1143000"/>
            <a:ext cx="3276600" cy="2730500"/>
          </a:xfrm>
          <a:prstGeom prst="rect">
            <a:avLst/>
          </a:prstGeom>
          <a:noFill/>
          <a:ln w="9525">
            <a:noFill/>
            <a:miter lim="800000"/>
            <a:headEnd/>
            <a:tailEnd/>
          </a:ln>
        </p:spPr>
      </p:pic>
      <p:sp>
        <p:nvSpPr>
          <p:cNvPr id="30724" name="Rectangle 6"/>
          <p:cNvSpPr>
            <a:spLocks noChangeArrowheads="1"/>
          </p:cNvSpPr>
          <p:nvPr/>
        </p:nvSpPr>
        <p:spPr bwMode="auto">
          <a:xfrm>
            <a:off x="76200" y="990600"/>
            <a:ext cx="6934200" cy="5410200"/>
          </a:xfrm>
          <a:prstGeom prst="rect">
            <a:avLst/>
          </a:prstGeom>
          <a:noFill/>
          <a:ln w="9525">
            <a:noFill/>
            <a:miter lim="800000"/>
            <a:headEnd/>
            <a:tailEnd/>
          </a:ln>
          <a:effectLst/>
        </p:spPr>
        <p:txBody>
          <a:bodyPr/>
          <a:lstStyle/>
          <a:p>
            <a:pPr marL="342900" indent="-342900">
              <a:lnSpc>
                <a:spcPct val="90000"/>
              </a:lnSpc>
              <a:spcBef>
                <a:spcPct val="20000"/>
              </a:spcBef>
              <a:buFontTx/>
              <a:buChar char="•"/>
            </a:pPr>
            <a:r>
              <a:rPr lang="en-US" sz="3200"/>
              <a:t>Passive</a:t>
            </a:r>
          </a:p>
          <a:p>
            <a:pPr marL="742950" lvl="1" indent="-285750">
              <a:lnSpc>
                <a:spcPct val="90000"/>
              </a:lnSpc>
              <a:spcBef>
                <a:spcPct val="20000"/>
              </a:spcBef>
              <a:buFontTx/>
              <a:buChar char="–"/>
            </a:pPr>
            <a:r>
              <a:rPr lang="en-US" sz="2800"/>
              <a:t>Really doesn’t work (Needs excitation)</a:t>
            </a:r>
          </a:p>
          <a:p>
            <a:pPr marL="742950" lvl="1" indent="-285750">
              <a:lnSpc>
                <a:spcPct val="90000"/>
              </a:lnSpc>
              <a:spcBef>
                <a:spcPct val="20000"/>
              </a:spcBef>
              <a:buFontTx/>
              <a:buChar char="–"/>
            </a:pPr>
            <a:endParaRPr lang="en-US" sz="2800"/>
          </a:p>
          <a:p>
            <a:pPr marL="342900" indent="-342900">
              <a:lnSpc>
                <a:spcPct val="90000"/>
              </a:lnSpc>
              <a:spcBef>
                <a:spcPct val="20000"/>
              </a:spcBef>
              <a:buFontTx/>
              <a:buChar char="•"/>
            </a:pPr>
            <a:r>
              <a:rPr lang="en-US" sz="3200"/>
              <a:t>Active (emitting)</a:t>
            </a:r>
          </a:p>
          <a:p>
            <a:pPr marL="742950" lvl="1" indent="-285750">
              <a:lnSpc>
                <a:spcPct val="90000"/>
              </a:lnSpc>
              <a:spcBef>
                <a:spcPct val="20000"/>
              </a:spcBef>
              <a:buFontTx/>
              <a:buChar char="–"/>
            </a:pPr>
            <a:r>
              <a:rPr lang="en-US" sz="2800"/>
              <a:t>Metals affect sensor</a:t>
            </a:r>
          </a:p>
          <a:p>
            <a:pPr marL="742950" lvl="1" indent="-285750">
              <a:lnSpc>
                <a:spcPct val="90000"/>
              </a:lnSpc>
              <a:spcBef>
                <a:spcPct val="20000"/>
              </a:spcBef>
              <a:buFontTx/>
              <a:buChar char="–"/>
            </a:pPr>
            <a:r>
              <a:rPr lang="en-US" sz="2800"/>
              <a:t>Current flows through inductor</a:t>
            </a:r>
          </a:p>
          <a:p>
            <a:pPr marL="742950" lvl="1" indent="-285750">
              <a:lnSpc>
                <a:spcPct val="90000"/>
              </a:lnSpc>
              <a:spcBef>
                <a:spcPct val="20000"/>
              </a:spcBef>
              <a:buFontTx/>
              <a:buChar char="–"/>
            </a:pPr>
            <a:r>
              <a:rPr lang="en-US" sz="2800"/>
              <a:t>Magnetic field mostly ignores non-metals</a:t>
            </a:r>
          </a:p>
          <a:p>
            <a:pPr marL="742950" lvl="1" indent="-285750">
              <a:lnSpc>
                <a:spcPct val="90000"/>
              </a:lnSpc>
              <a:spcBef>
                <a:spcPct val="20000"/>
              </a:spcBef>
              <a:buFontTx/>
              <a:buChar char="–"/>
            </a:pPr>
            <a:r>
              <a:rPr lang="en-US" sz="2800"/>
              <a:t>Inductance changes with metallic proximity</a:t>
            </a:r>
          </a:p>
          <a:p>
            <a:pPr marL="742950" lvl="1" indent="-285750">
              <a:lnSpc>
                <a:spcPct val="90000"/>
              </a:lnSpc>
              <a:spcBef>
                <a:spcPct val="20000"/>
              </a:spcBef>
              <a:buFontTx/>
              <a:buChar char="–"/>
            </a:pPr>
            <a:r>
              <a:rPr lang="en-US" sz="2800"/>
              <a:t>Short range applications (~cm or mm)</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Sensors – Visual</a:t>
            </a:r>
          </a:p>
        </p:txBody>
      </p:sp>
      <p:sp>
        <p:nvSpPr>
          <p:cNvPr id="31747" name="Rectangle 3"/>
          <p:cNvSpPr>
            <a:spLocks noGrp="1" noChangeArrowheads="1"/>
          </p:cNvSpPr>
          <p:nvPr>
            <p:ph type="body" idx="1"/>
          </p:nvPr>
        </p:nvSpPr>
        <p:spPr>
          <a:xfrm>
            <a:off x="228600" y="1600200"/>
            <a:ext cx="8686800" cy="4525963"/>
          </a:xfrm>
        </p:spPr>
        <p:txBody>
          <a:bodyPr>
            <a:normAutofit lnSpcReduction="10000"/>
          </a:bodyPr>
          <a:lstStyle/>
          <a:p>
            <a:pPr eaLnBrk="1" hangingPunct="1"/>
            <a:r>
              <a:rPr lang="en-US" smtClean="0"/>
              <a:t>Active (emitting)</a:t>
            </a:r>
          </a:p>
          <a:p>
            <a:pPr lvl="1" eaLnBrk="1" hangingPunct="1">
              <a:lnSpc>
                <a:spcPct val="80000"/>
              </a:lnSpc>
            </a:pPr>
            <a:r>
              <a:rPr lang="en-US" smtClean="0"/>
              <a:t>Camera with field of view illumination</a:t>
            </a:r>
          </a:p>
          <a:p>
            <a:pPr lvl="1" eaLnBrk="1" hangingPunct="1">
              <a:lnSpc>
                <a:spcPct val="80000"/>
              </a:lnSpc>
            </a:pPr>
            <a:r>
              <a:rPr lang="en-US" smtClean="0"/>
              <a:t>Looks for particular reflections</a:t>
            </a:r>
          </a:p>
          <a:p>
            <a:pPr lvl="1" eaLnBrk="1" hangingPunct="1">
              <a:lnSpc>
                <a:spcPct val="80000"/>
              </a:lnSpc>
            </a:pPr>
            <a:r>
              <a:rPr lang="en-US" smtClean="0"/>
              <a:t>Filter removes non-significant light sources</a:t>
            </a:r>
          </a:p>
          <a:p>
            <a:pPr lvl="1" eaLnBrk="1" hangingPunct="1"/>
            <a:r>
              <a:rPr lang="en-US" smtClean="0"/>
              <a:t>Linear array senses single axis of motion</a:t>
            </a:r>
          </a:p>
          <a:p>
            <a:pPr lvl="1" eaLnBrk="1" hangingPunct="1"/>
            <a:endParaRPr lang="en-US" smtClean="0"/>
          </a:p>
          <a:p>
            <a:pPr eaLnBrk="1" hangingPunct="1"/>
            <a:r>
              <a:rPr lang="en-US" smtClean="0"/>
              <a:t>Passive (camera only)</a:t>
            </a:r>
          </a:p>
          <a:p>
            <a:pPr lvl="1" eaLnBrk="1" hangingPunct="1">
              <a:lnSpc>
                <a:spcPct val="80000"/>
              </a:lnSpc>
            </a:pPr>
            <a:r>
              <a:rPr lang="en-US" smtClean="0"/>
              <a:t>Scans field of interest</a:t>
            </a:r>
          </a:p>
          <a:p>
            <a:pPr lvl="1" eaLnBrk="1" hangingPunct="1">
              <a:lnSpc>
                <a:spcPct val="80000"/>
              </a:lnSpc>
            </a:pPr>
            <a:r>
              <a:rPr lang="en-US" smtClean="0"/>
              <a:t>Looks for objects, artifacts, features of interest</a:t>
            </a:r>
          </a:p>
          <a:p>
            <a:pPr lvl="1" eaLnBrk="1" hangingPunct="1">
              <a:lnSpc>
                <a:spcPct val="80000"/>
              </a:lnSpc>
            </a:pPr>
            <a:r>
              <a:rPr lang="en-US" smtClean="0"/>
              <a:t>Processes digital data to simplified interpretation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Sensors – Visual</a:t>
            </a:r>
          </a:p>
        </p:txBody>
      </p:sp>
      <p:sp>
        <p:nvSpPr>
          <p:cNvPr id="32771" name="Rectangle 4"/>
          <p:cNvSpPr>
            <a:spLocks noGrp="1" noChangeArrowheads="1"/>
          </p:cNvSpPr>
          <p:nvPr>
            <p:ph type="body" idx="1"/>
          </p:nvPr>
        </p:nvSpPr>
        <p:spPr/>
        <p:txBody>
          <a:bodyPr/>
          <a:lstStyle/>
          <a:p>
            <a:pPr eaLnBrk="1" hangingPunct="1"/>
            <a:r>
              <a:rPr lang="en-US" smtClean="0"/>
              <a:t>CMUCam</a:t>
            </a:r>
          </a:p>
          <a:p>
            <a:pPr eaLnBrk="1" hangingPunct="1"/>
            <a:r>
              <a:rPr lang="en-US" smtClean="0"/>
              <a:t>Linear Optical Array</a:t>
            </a:r>
          </a:p>
        </p:txBody>
      </p:sp>
      <p:pic>
        <p:nvPicPr>
          <p:cNvPr id="32772" name="Picture 8" descr="CMUCam1d"/>
          <p:cNvPicPr>
            <a:picLocks noChangeAspect="1" noChangeArrowheads="1"/>
          </p:cNvPicPr>
          <p:nvPr/>
        </p:nvPicPr>
        <p:blipFill>
          <a:blip r:embed="rId3"/>
          <a:srcRect/>
          <a:stretch>
            <a:fillRect/>
          </a:stretch>
        </p:blipFill>
        <p:spPr bwMode="auto">
          <a:xfrm>
            <a:off x="3352800" y="2933700"/>
            <a:ext cx="3200400" cy="2400300"/>
          </a:xfrm>
          <a:prstGeom prst="rect">
            <a:avLst/>
          </a:prstGeom>
          <a:noFill/>
          <a:ln w="9525">
            <a:noFill/>
            <a:miter lim="800000"/>
            <a:headEnd/>
            <a:tailEnd/>
          </a:ln>
        </p:spPr>
      </p:pic>
      <p:pic>
        <p:nvPicPr>
          <p:cNvPr id="32773" name="Picture 6" descr="CMUCam1b"/>
          <p:cNvPicPr>
            <a:picLocks noChangeAspect="1" noChangeArrowheads="1"/>
          </p:cNvPicPr>
          <p:nvPr/>
        </p:nvPicPr>
        <p:blipFill>
          <a:blip r:embed="rId4"/>
          <a:srcRect/>
          <a:stretch>
            <a:fillRect/>
          </a:stretch>
        </p:blipFill>
        <p:spPr bwMode="auto">
          <a:xfrm>
            <a:off x="228600" y="4046538"/>
            <a:ext cx="3200400" cy="2560637"/>
          </a:xfrm>
          <a:prstGeom prst="rect">
            <a:avLst/>
          </a:prstGeom>
          <a:noFill/>
          <a:ln w="9525">
            <a:noFill/>
            <a:miter lim="800000"/>
            <a:headEnd/>
            <a:tailEnd/>
          </a:ln>
        </p:spPr>
      </p:pic>
      <p:pic>
        <p:nvPicPr>
          <p:cNvPr id="32774" name="Picture 7" descr="CMUCam1c"/>
          <p:cNvPicPr>
            <a:picLocks noChangeAspect="1" noChangeArrowheads="1"/>
          </p:cNvPicPr>
          <p:nvPr/>
        </p:nvPicPr>
        <p:blipFill>
          <a:blip r:embed="rId5"/>
          <a:srcRect/>
          <a:stretch>
            <a:fillRect/>
          </a:stretch>
        </p:blipFill>
        <p:spPr bwMode="auto">
          <a:xfrm>
            <a:off x="5943600" y="4303713"/>
            <a:ext cx="2981325" cy="2239962"/>
          </a:xfrm>
          <a:prstGeom prst="rect">
            <a:avLst/>
          </a:prstGeom>
          <a:noFill/>
          <a:ln w="9525">
            <a:noFill/>
            <a:miter lim="800000"/>
            <a:headEnd/>
            <a:tailEnd/>
          </a:ln>
        </p:spPr>
      </p:pic>
      <p:pic>
        <p:nvPicPr>
          <p:cNvPr id="32775" name="Picture 5" descr="CMUCam1a"/>
          <p:cNvPicPr>
            <a:picLocks noChangeAspect="1" noChangeArrowheads="1"/>
          </p:cNvPicPr>
          <p:nvPr/>
        </p:nvPicPr>
        <p:blipFill>
          <a:blip r:embed="rId6"/>
          <a:srcRect/>
          <a:stretch>
            <a:fillRect/>
          </a:stretch>
        </p:blipFill>
        <p:spPr bwMode="auto">
          <a:xfrm>
            <a:off x="5867400" y="1295400"/>
            <a:ext cx="3019425" cy="225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Sensors – Color</a:t>
            </a:r>
          </a:p>
        </p:txBody>
      </p:sp>
      <p:sp>
        <p:nvSpPr>
          <p:cNvPr id="33795" name="Rectangle 3"/>
          <p:cNvSpPr>
            <a:spLocks noGrp="1" noChangeArrowheads="1"/>
          </p:cNvSpPr>
          <p:nvPr>
            <p:ph type="body" idx="1"/>
          </p:nvPr>
        </p:nvSpPr>
        <p:spPr>
          <a:xfrm>
            <a:off x="228600" y="1600200"/>
            <a:ext cx="8686800" cy="4525963"/>
          </a:xfrm>
        </p:spPr>
        <p:txBody>
          <a:bodyPr/>
          <a:lstStyle/>
          <a:p>
            <a:pPr eaLnBrk="1" hangingPunct="1"/>
            <a:r>
              <a:rPr lang="en-US" smtClean="0"/>
              <a:t>Active (emitting)</a:t>
            </a:r>
          </a:p>
          <a:p>
            <a:pPr lvl="1" eaLnBrk="1" hangingPunct="1">
              <a:lnSpc>
                <a:spcPct val="80000"/>
              </a:lnSpc>
            </a:pPr>
            <a:r>
              <a:rPr lang="en-US" smtClean="0"/>
              <a:t>Selective field illumination (specific color(s)) </a:t>
            </a:r>
          </a:p>
          <a:p>
            <a:pPr lvl="1" eaLnBrk="1" hangingPunct="1">
              <a:lnSpc>
                <a:spcPct val="80000"/>
              </a:lnSpc>
            </a:pPr>
            <a:r>
              <a:rPr lang="en-US" smtClean="0"/>
              <a:t>Sensor filter removes extraneous light sources</a:t>
            </a:r>
          </a:p>
          <a:p>
            <a:pPr lvl="1" eaLnBrk="1" hangingPunct="1">
              <a:lnSpc>
                <a:spcPct val="80000"/>
              </a:lnSpc>
            </a:pPr>
            <a:r>
              <a:rPr lang="en-US" smtClean="0"/>
              <a:t>Output can be analog (prop.) or digital (on/off)</a:t>
            </a:r>
          </a:p>
          <a:p>
            <a:pPr lvl="1" eaLnBrk="1" hangingPunct="1"/>
            <a:endParaRPr lang="en-US" smtClean="0"/>
          </a:p>
          <a:p>
            <a:pPr eaLnBrk="1" hangingPunct="1"/>
            <a:r>
              <a:rPr lang="en-US" smtClean="0"/>
              <a:t>Passive (sensors only)</a:t>
            </a:r>
          </a:p>
          <a:p>
            <a:pPr lvl="1" eaLnBrk="1" hangingPunct="1">
              <a:lnSpc>
                <a:spcPct val="80000"/>
              </a:lnSpc>
            </a:pPr>
            <a:r>
              <a:rPr lang="en-US" smtClean="0"/>
              <a:t>Different sensors for different colors</a:t>
            </a:r>
          </a:p>
          <a:p>
            <a:pPr lvl="1" eaLnBrk="1" hangingPunct="1">
              <a:lnSpc>
                <a:spcPct val="80000"/>
              </a:lnSpc>
            </a:pPr>
            <a:r>
              <a:rPr lang="en-US" smtClean="0"/>
              <a:t>Color filter removes extraneous light sources</a:t>
            </a:r>
          </a:p>
          <a:p>
            <a:pPr lvl="1" eaLnBrk="1" hangingPunct="1">
              <a:lnSpc>
                <a:spcPct val="80000"/>
              </a:lnSpc>
            </a:pPr>
            <a:r>
              <a:rPr lang="en-US" smtClean="0"/>
              <a:t>Output can be analog (prop.) or digital (on/off)</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Sensors – Color</a:t>
            </a:r>
          </a:p>
        </p:txBody>
      </p:sp>
      <p:pic>
        <p:nvPicPr>
          <p:cNvPr id="34819" name="Picture 5" descr="ColorSensor50"/>
          <p:cNvPicPr>
            <a:picLocks noChangeAspect="1" noChangeArrowheads="1"/>
          </p:cNvPicPr>
          <p:nvPr/>
        </p:nvPicPr>
        <p:blipFill>
          <a:blip r:embed="rId3"/>
          <a:srcRect/>
          <a:stretch>
            <a:fillRect/>
          </a:stretch>
        </p:blipFill>
        <p:spPr bwMode="auto">
          <a:xfrm>
            <a:off x="228600" y="4419600"/>
            <a:ext cx="5591175" cy="2238375"/>
          </a:xfrm>
          <a:prstGeom prst="rect">
            <a:avLst/>
          </a:prstGeom>
          <a:noFill/>
          <a:ln w="9525">
            <a:noFill/>
            <a:miter lim="800000"/>
            <a:headEnd/>
            <a:tailEnd/>
          </a:ln>
        </p:spPr>
      </p:pic>
      <p:pic>
        <p:nvPicPr>
          <p:cNvPr id="34820" name="Picture 6" descr="ColorSensorOff50"/>
          <p:cNvPicPr>
            <a:picLocks noChangeAspect="1" noChangeArrowheads="1"/>
          </p:cNvPicPr>
          <p:nvPr/>
        </p:nvPicPr>
        <p:blipFill>
          <a:blip r:embed="rId4"/>
          <a:srcRect/>
          <a:stretch>
            <a:fillRect/>
          </a:stretch>
        </p:blipFill>
        <p:spPr bwMode="auto">
          <a:xfrm>
            <a:off x="5943600" y="2590800"/>
            <a:ext cx="3000375" cy="4038600"/>
          </a:xfrm>
          <a:prstGeom prst="rect">
            <a:avLst/>
          </a:prstGeom>
          <a:noFill/>
          <a:ln w="9525">
            <a:noFill/>
            <a:miter lim="800000"/>
            <a:headEnd/>
            <a:tailEnd/>
          </a:ln>
        </p:spPr>
      </p:pic>
      <p:sp>
        <p:nvSpPr>
          <p:cNvPr id="34821" name="Rectangle 7"/>
          <p:cNvSpPr>
            <a:spLocks noGrp="1" noChangeArrowheads="1"/>
          </p:cNvSpPr>
          <p:nvPr>
            <p:ph type="body" idx="1"/>
          </p:nvPr>
        </p:nvSpPr>
        <p:spPr/>
        <p:txBody>
          <a:bodyPr/>
          <a:lstStyle/>
          <a:p>
            <a:pPr eaLnBrk="1" hangingPunct="1">
              <a:buFontTx/>
              <a:buNone/>
            </a:pPr>
            <a:r>
              <a:rPr lang="en-US" smtClean="0"/>
              <a:t>http://robotroom.com/ColorSensor.html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Sensors – Magnetic</a:t>
            </a:r>
          </a:p>
        </p:txBody>
      </p:sp>
      <p:sp>
        <p:nvSpPr>
          <p:cNvPr id="35843" name="Rectangle 3"/>
          <p:cNvSpPr>
            <a:spLocks noGrp="1" noChangeArrowheads="1"/>
          </p:cNvSpPr>
          <p:nvPr>
            <p:ph type="body" idx="1"/>
          </p:nvPr>
        </p:nvSpPr>
        <p:spPr>
          <a:xfrm>
            <a:off x="228600" y="1600200"/>
            <a:ext cx="8686800" cy="4525963"/>
          </a:xfrm>
        </p:spPr>
        <p:txBody>
          <a:bodyPr/>
          <a:lstStyle/>
          <a:p>
            <a:pPr eaLnBrk="1" hangingPunct="1">
              <a:lnSpc>
                <a:spcPct val="90000"/>
              </a:lnSpc>
            </a:pPr>
            <a:r>
              <a:rPr lang="en-US" smtClean="0"/>
              <a:t>Active (emitting)</a:t>
            </a:r>
          </a:p>
          <a:p>
            <a:pPr lvl="1" eaLnBrk="1" hangingPunct="1">
              <a:lnSpc>
                <a:spcPct val="90000"/>
              </a:lnSpc>
            </a:pPr>
            <a:r>
              <a:rPr lang="en-US" smtClean="0"/>
              <a:t>Metal detectors</a:t>
            </a:r>
          </a:p>
          <a:p>
            <a:pPr lvl="1" eaLnBrk="1" hangingPunct="1">
              <a:lnSpc>
                <a:spcPct val="90000"/>
              </a:lnSpc>
            </a:pPr>
            <a:r>
              <a:rPr lang="en-US" smtClean="0"/>
              <a:t>Follows metallic strips on or under the floor</a:t>
            </a:r>
          </a:p>
          <a:p>
            <a:pPr lvl="1" eaLnBrk="1" hangingPunct="1">
              <a:lnSpc>
                <a:spcPct val="90000"/>
              </a:lnSpc>
            </a:pPr>
            <a:r>
              <a:rPr lang="en-US" smtClean="0"/>
              <a:t>Magnetometer</a:t>
            </a:r>
          </a:p>
          <a:p>
            <a:pPr lvl="1" eaLnBrk="1" hangingPunct="1">
              <a:lnSpc>
                <a:spcPct val="90000"/>
              </a:lnSpc>
            </a:pPr>
            <a:r>
              <a:rPr lang="en-US" smtClean="0"/>
              <a:t>Magnetic Resonance Imaging (MRI)</a:t>
            </a:r>
          </a:p>
          <a:p>
            <a:pPr lvl="1" eaLnBrk="1" hangingPunct="1">
              <a:lnSpc>
                <a:spcPct val="90000"/>
              </a:lnSpc>
            </a:pPr>
            <a:endParaRPr lang="en-US" smtClean="0"/>
          </a:p>
          <a:p>
            <a:pPr eaLnBrk="1" hangingPunct="1">
              <a:lnSpc>
                <a:spcPct val="90000"/>
              </a:lnSpc>
            </a:pPr>
            <a:r>
              <a:rPr lang="en-US" smtClean="0"/>
              <a:t>Passive (sensors only)</a:t>
            </a:r>
          </a:p>
          <a:p>
            <a:pPr lvl="1" eaLnBrk="1" hangingPunct="1">
              <a:lnSpc>
                <a:spcPct val="90000"/>
              </a:lnSpc>
            </a:pPr>
            <a:r>
              <a:rPr lang="en-US" smtClean="0"/>
              <a:t>Compass</a:t>
            </a:r>
          </a:p>
          <a:p>
            <a:pPr lvl="1" eaLnBrk="1" hangingPunct="1">
              <a:lnSpc>
                <a:spcPct val="90000"/>
              </a:lnSpc>
            </a:pPr>
            <a:r>
              <a:rPr lang="en-US" smtClean="0"/>
              <a:t>Magnetic field sensor (</a:t>
            </a:r>
            <a:r>
              <a:rPr lang="en-US" smtClean="0">
                <a:cs typeface="Arial" charset="0"/>
              </a:rPr>
              <a:t>→</a:t>
            </a:r>
            <a:r>
              <a:rPr lang="en-US" smtClean="0"/>
              <a:t>oscillating current)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Sensors – Magnetic</a:t>
            </a:r>
          </a:p>
        </p:txBody>
      </p:sp>
      <p:sp>
        <p:nvSpPr>
          <p:cNvPr id="36867" name="Rectangle 3"/>
          <p:cNvSpPr>
            <a:spLocks noGrp="1" noChangeArrowheads="1"/>
          </p:cNvSpPr>
          <p:nvPr>
            <p:ph type="body" idx="1"/>
          </p:nvPr>
        </p:nvSpPr>
        <p:spPr>
          <a:xfrm>
            <a:off x="228600" y="1600200"/>
            <a:ext cx="8686800" cy="4525963"/>
          </a:xfrm>
        </p:spPr>
        <p:txBody>
          <a:bodyPr/>
          <a:lstStyle/>
          <a:p>
            <a:pPr algn="ctr" eaLnBrk="1" hangingPunct="1">
              <a:buFontTx/>
              <a:buNone/>
            </a:pPr>
            <a:r>
              <a:rPr lang="en-US" sz="2400" smtClean="0"/>
              <a:t>From HowStuffWorks.com &amp; RadiologyInfo.org</a:t>
            </a:r>
            <a:endParaRPr lang="en-US" smtClean="0"/>
          </a:p>
        </p:txBody>
      </p:sp>
      <p:pic>
        <p:nvPicPr>
          <p:cNvPr id="36868" name="Picture 4" descr="MRI"/>
          <p:cNvPicPr>
            <a:picLocks noChangeAspect="1" noChangeArrowheads="1"/>
          </p:cNvPicPr>
          <p:nvPr/>
        </p:nvPicPr>
        <p:blipFill>
          <a:blip r:embed="rId3"/>
          <a:srcRect/>
          <a:stretch>
            <a:fillRect/>
          </a:stretch>
        </p:blipFill>
        <p:spPr bwMode="auto">
          <a:xfrm>
            <a:off x="152400" y="2362200"/>
            <a:ext cx="2590800" cy="1943100"/>
          </a:xfrm>
          <a:prstGeom prst="rect">
            <a:avLst/>
          </a:prstGeom>
          <a:noFill/>
          <a:ln w="9525">
            <a:noFill/>
            <a:miter lim="800000"/>
            <a:headEnd/>
            <a:tailEnd/>
          </a:ln>
        </p:spPr>
      </p:pic>
      <p:pic>
        <p:nvPicPr>
          <p:cNvPr id="36869" name="Picture 5" descr="MRI2"/>
          <p:cNvPicPr>
            <a:picLocks noChangeAspect="1" noChangeArrowheads="1"/>
          </p:cNvPicPr>
          <p:nvPr/>
        </p:nvPicPr>
        <p:blipFill>
          <a:blip r:embed="rId4"/>
          <a:srcRect/>
          <a:stretch>
            <a:fillRect/>
          </a:stretch>
        </p:blipFill>
        <p:spPr bwMode="auto">
          <a:xfrm>
            <a:off x="1524000" y="4800600"/>
            <a:ext cx="2128838" cy="1692275"/>
          </a:xfrm>
          <a:prstGeom prst="rect">
            <a:avLst/>
          </a:prstGeom>
          <a:noFill/>
          <a:ln w="9525">
            <a:noFill/>
            <a:miter lim="800000"/>
            <a:headEnd/>
            <a:tailEnd/>
          </a:ln>
        </p:spPr>
      </p:pic>
      <p:pic>
        <p:nvPicPr>
          <p:cNvPr id="36870" name="Picture 6" descr="MRI3"/>
          <p:cNvPicPr>
            <a:picLocks noChangeAspect="1" noChangeArrowheads="1"/>
          </p:cNvPicPr>
          <p:nvPr/>
        </p:nvPicPr>
        <p:blipFill>
          <a:blip r:embed="rId5"/>
          <a:srcRect/>
          <a:stretch>
            <a:fillRect/>
          </a:stretch>
        </p:blipFill>
        <p:spPr bwMode="auto">
          <a:xfrm>
            <a:off x="6784975" y="4191000"/>
            <a:ext cx="2130425" cy="2209800"/>
          </a:xfrm>
          <a:prstGeom prst="rect">
            <a:avLst/>
          </a:prstGeom>
          <a:noFill/>
          <a:ln w="9525">
            <a:noFill/>
            <a:miter lim="800000"/>
            <a:headEnd/>
            <a:tailEnd/>
          </a:ln>
        </p:spPr>
      </p:pic>
      <p:pic>
        <p:nvPicPr>
          <p:cNvPr id="36871" name="Picture 7" descr="MRI4"/>
          <p:cNvPicPr>
            <a:picLocks noChangeAspect="1" noChangeArrowheads="1"/>
          </p:cNvPicPr>
          <p:nvPr/>
        </p:nvPicPr>
        <p:blipFill>
          <a:blip r:embed="rId6"/>
          <a:srcRect/>
          <a:stretch>
            <a:fillRect/>
          </a:stretch>
        </p:blipFill>
        <p:spPr bwMode="auto">
          <a:xfrm>
            <a:off x="3276600" y="2135188"/>
            <a:ext cx="3190875" cy="2589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rrowheads="1"/>
          </p:cNvSpPr>
          <p:nvPr>
            <p:ph type="title"/>
          </p:nvPr>
        </p:nvSpPr>
        <p:spPr/>
        <p:txBody>
          <a:bodyPr/>
          <a:lstStyle/>
          <a:p>
            <a:pPr eaLnBrk="1" hangingPunct="1">
              <a:defRPr/>
            </a:pPr>
            <a:r>
              <a:rPr lang="en-US" dirty="0" smtClean="0"/>
              <a:t>Introduction</a:t>
            </a:r>
            <a:endParaRPr lang="en-US" altLang="zh-CN" dirty="0" smtClean="0">
              <a:ea typeface="宋体" pitchFamily="2" charset="-122"/>
            </a:endParaRPr>
          </a:p>
        </p:txBody>
      </p:sp>
      <p:sp>
        <p:nvSpPr>
          <p:cNvPr id="5" name="Content Placeholder 4"/>
          <p:cNvSpPr>
            <a:spLocks noGrp="1"/>
          </p:cNvSpPr>
          <p:nvPr>
            <p:ph idx="1"/>
          </p:nvPr>
        </p:nvSpPr>
        <p:spPr>
          <a:xfrm>
            <a:off x="457200" y="1143000"/>
            <a:ext cx="8229600" cy="5257800"/>
          </a:xfrm>
        </p:spPr>
        <p:txBody>
          <a:bodyPr/>
          <a:lstStyle/>
          <a:p>
            <a:pPr>
              <a:defRPr/>
            </a:pPr>
            <a:r>
              <a:rPr lang="en-GB" sz="2400" dirty="0" smtClean="0">
                <a:effectLst/>
              </a:rPr>
              <a:t>The Sensors are devices that responds to a physical stimulus heat, light, sound, pressure, magnetism, motion, etc , and convert that into an electrical signal.</a:t>
            </a:r>
          </a:p>
          <a:p>
            <a:pPr>
              <a:defRPr/>
            </a:pPr>
            <a:r>
              <a:rPr lang="en-GB" sz="2400" dirty="0" smtClean="0">
                <a:effectLst/>
              </a:rPr>
              <a:t>They perform an input function</a:t>
            </a:r>
            <a:endParaRPr lang="en-US" sz="2400" dirty="0" smtClean="0">
              <a:effectLst/>
            </a:endParaRPr>
          </a:p>
          <a:p>
            <a:pPr>
              <a:defRPr/>
            </a:pPr>
            <a:r>
              <a:rPr lang="en-GB" sz="2400" dirty="0" smtClean="0">
                <a:effectLst/>
              </a:rPr>
              <a:t>The Devices which perform an output function are generally called Actuators and are used to control. some external device, for example movement.</a:t>
            </a:r>
          </a:p>
          <a:p>
            <a:pPr>
              <a:defRPr/>
            </a:pPr>
            <a:r>
              <a:rPr lang="en-GB" sz="2400" dirty="0" smtClean="0">
                <a:effectLst/>
              </a:rPr>
              <a:t>Transducers are devices used to convert energy of one kind into energy of another </a:t>
            </a:r>
            <a:r>
              <a:rPr lang="en-US" sz="2400" dirty="0" smtClean="0">
                <a:effectLst/>
              </a:rPr>
              <a:t>kind.</a:t>
            </a:r>
            <a:endParaRPr lang="en-GB" sz="2200" dirty="0" smtClean="0">
              <a:effectLst/>
            </a:endParaRPr>
          </a:p>
          <a:p>
            <a:pPr>
              <a:buFont typeface="Wingdings" pitchFamily="2" charset="2"/>
              <a:buNone/>
              <a:defRPr/>
            </a:pPr>
            <a:endParaRPr lang="en-US" sz="2400" dirty="0" smtClean="0"/>
          </a:p>
          <a:p>
            <a:pPr>
              <a:buFont typeface="Wingdings" pitchFamily="2" charset="2"/>
              <a:buNone/>
              <a:defRPr/>
            </a:pPr>
            <a:endParaRPr lang="en-GB" sz="2400" i="1" dirty="0" smtClean="0"/>
          </a:p>
        </p:txBody>
      </p:sp>
    </p:spTree>
    <p:custDataLst>
      <p:tags r:id="rId1"/>
    </p:custDataLst>
  </p:cSld>
  <p:clrMapOvr>
    <a:masterClrMapping/>
  </p:clrMapOvr>
  <p:transition advTm="15418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p:txBody>
          <a:bodyPr/>
          <a:lstStyle/>
          <a:p>
            <a:pPr eaLnBrk="1" hangingPunct="1"/>
            <a:r>
              <a:rPr lang="en-US" smtClean="0"/>
              <a:t>Sensors – Orientation</a:t>
            </a:r>
          </a:p>
        </p:txBody>
      </p:sp>
      <p:sp>
        <p:nvSpPr>
          <p:cNvPr id="37891" name="Rectangle 1027"/>
          <p:cNvSpPr>
            <a:spLocks noGrp="1" noChangeArrowheads="1"/>
          </p:cNvSpPr>
          <p:nvPr>
            <p:ph type="body" idx="1"/>
          </p:nvPr>
        </p:nvSpPr>
        <p:spPr>
          <a:xfrm>
            <a:off x="228600" y="1600200"/>
            <a:ext cx="8686800" cy="4525963"/>
          </a:xfrm>
        </p:spPr>
        <p:txBody>
          <a:bodyPr/>
          <a:lstStyle/>
          <a:p>
            <a:pPr eaLnBrk="1" hangingPunct="1"/>
            <a:r>
              <a:rPr lang="en-US" smtClean="0"/>
              <a:t>Rate Gyros</a:t>
            </a:r>
          </a:p>
          <a:p>
            <a:pPr lvl="1" eaLnBrk="1" hangingPunct="1"/>
            <a:r>
              <a:rPr lang="en-US" smtClean="0"/>
              <a:t>Output proportional to angular rotation speed</a:t>
            </a:r>
          </a:p>
          <a:p>
            <a:pPr lvl="1" eaLnBrk="1" hangingPunct="1"/>
            <a:r>
              <a:rPr lang="en-US" smtClean="0"/>
              <a:t>Integrate to get position</a:t>
            </a:r>
          </a:p>
          <a:p>
            <a:pPr lvl="1" eaLnBrk="1" hangingPunct="1"/>
            <a:r>
              <a:rPr lang="en-US" smtClean="0"/>
              <a:t>Differentiate to get acceleration</a:t>
            </a:r>
          </a:p>
          <a:p>
            <a:pPr lvl="1" eaLnBrk="1" hangingPunct="1"/>
            <a:endParaRPr lang="en-US" smtClean="0"/>
          </a:p>
          <a:p>
            <a:pPr eaLnBrk="1" hangingPunct="1"/>
            <a:r>
              <a:rPr lang="en-US" smtClean="0"/>
              <a:t>DC Accelerometer</a:t>
            </a:r>
          </a:p>
          <a:p>
            <a:pPr lvl="1" eaLnBrk="1" hangingPunct="1"/>
            <a:r>
              <a:rPr lang="en-US" smtClean="0"/>
              <a:t>Output proportional to sine of vertical angle</a:t>
            </a:r>
          </a:p>
          <a:p>
            <a:pPr lvl="1" eaLnBrk="1" hangingPunct="1"/>
            <a:endParaRPr lang="en-US"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Sensors – Motion</a:t>
            </a:r>
          </a:p>
        </p:txBody>
      </p:sp>
      <p:sp>
        <p:nvSpPr>
          <p:cNvPr id="38915" name="Rectangle 3"/>
          <p:cNvSpPr>
            <a:spLocks noGrp="1" noChangeArrowheads="1"/>
          </p:cNvSpPr>
          <p:nvPr>
            <p:ph type="body" idx="1"/>
          </p:nvPr>
        </p:nvSpPr>
        <p:spPr>
          <a:xfrm>
            <a:off x="1371600" y="1447800"/>
            <a:ext cx="6400800" cy="1447800"/>
          </a:xfrm>
        </p:spPr>
        <p:txBody>
          <a:bodyPr/>
          <a:lstStyle/>
          <a:p>
            <a:pPr eaLnBrk="1" hangingPunct="1">
              <a:buFontTx/>
              <a:buNone/>
            </a:pPr>
            <a:r>
              <a:rPr lang="en-US" sz="2800" smtClean="0"/>
              <a:t>Rate Gyro – Silicon Sensing Systems</a:t>
            </a:r>
          </a:p>
          <a:p>
            <a:pPr eaLnBrk="1" hangingPunct="1">
              <a:buFontTx/>
              <a:buNone/>
            </a:pPr>
            <a:r>
              <a:rPr lang="en-US" sz="2800" smtClean="0"/>
              <a:t>Servo Accel – Sensorland.com</a:t>
            </a:r>
          </a:p>
        </p:txBody>
      </p:sp>
      <p:pic>
        <p:nvPicPr>
          <p:cNvPr id="38916" name="Picture 4" descr="Rate_gyro1"/>
          <p:cNvPicPr>
            <a:picLocks noChangeAspect="1" noChangeArrowheads="1"/>
          </p:cNvPicPr>
          <p:nvPr/>
        </p:nvPicPr>
        <p:blipFill>
          <a:blip r:embed="rId3"/>
          <a:srcRect/>
          <a:stretch>
            <a:fillRect/>
          </a:stretch>
        </p:blipFill>
        <p:spPr bwMode="auto">
          <a:xfrm>
            <a:off x="228600" y="3352800"/>
            <a:ext cx="3276600" cy="3276600"/>
          </a:xfrm>
          <a:prstGeom prst="rect">
            <a:avLst/>
          </a:prstGeom>
          <a:noFill/>
          <a:ln w="9525">
            <a:noFill/>
            <a:miter lim="800000"/>
            <a:headEnd/>
            <a:tailEnd/>
          </a:ln>
        </p:spPr>
      </p:pic>
      <p:pic>
        <p:nvPicPr>
          <p:cNvPr id="38917" name="Picture 5" descr="Servo_accel1"/>
          <p:cNvPicPr>
            <a:picLocks noChangeAspect="1" noChangeArrowheads="1"/>
          </p:cNvPicPr>
          <p:nvPr/>
        </p:nvPicPr>
        <p:blipFill>
          <a:blip r:embed="rId4"/>
          <a:srcRect/>
          <a:stretch>
            <a:fillRect/>
          </a:stretch>
        </p:blipFill>
        <p:spPr bwMode="auto">
          <a:xfrm>
            <a:off x="6248400" y="4191000"/>
            <a:ext cx="2743200" cy="2540000"/>
          </a:xfrm>
          <a:prstGeom prst="rect">
            <a:avLst/>
          </a:prstGeom>
          <a:noFill/>
          <a:ln w="9525">
            <a:noFill/>
            <a:miter lim="800000"/>
            <a:headEnd/>
            <a:tailEnd/>
          </a:ln>
        </p:spPr>
      </p:pic>
      <p:pic>
        <p:nvPicPr>
          <p:cNvPr id="38918" name="Picture 6" descr="Servo_Accel_JA25GA"/>
          <p:cNvPicPr>
            <a:picLocks noChangeAspect="1" noChangeArrowheads="1"/>
          </p:cNvPicPr>
          <p:nvPr/>
        </p:nvPicPr>
        <p:blipFill>
          <a:blip r:embed="rId5"/>
          <a:srcRect/>
          <a:stretch>
            <a:fillRect/>
          </a:stretch>
        </p:blipFill>
        <p:spPr bwMode="auto">
          <a:xfrm>
            <a:off x="3200400" y="2590800"/>
            <a:ext cx="28575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Sensors – Position/Location</a:t>
            </a:r>
          </a:p>
        </p:txBody>
      </p:sp>
      <p:sp>
        <p:nvSpPr>
          <p:cNvPr id="39939" name="Rectangle 3"/>
          <p:cNvSpPr>
            <a:spLocks noGrp="1" noChangeArrowheads="1"/>
          </p:cNvSpPr>
          <p:nvPr>
            <p:ph type="body" idx="1"/>
          </p:nvPr>
        </p:nvSpPr>
        <p:spPr>
          <a:xfrm>
            <a:off x="228600" y="1600200"/>
            <a:ext cx="8686800" cy="4525963"/>
          </a:xfrm>
        </p:spPr>
        <p:txBody>
          <a:bodyPr/>
          <a:lstStyle/>
          <a:p>
            <a:pPr eaLnBrk="1" hangingPunct="1"/>
            <a:r>
              <a:rPr lang="en-US" smtClean="0"/>
              <a:t>Wheel Encoders</a:t>
            </a:r>
          </a:p>
          <a:p>
            <a:pPr lvl="1" eaLnBrk="1" hangingPunct="1"/>
            <a:r>
              <a:rPr lang="en-US" smtClean="0"/>
              <a:t>Relative position &amp; motion</a:t>
            </a:r>
          </a:p>
          <a:p>
            <a:pPr lvl="1" eaLnBrk="1" hangingPunct="1"/>
            <a:r>
              <a:rPr lang="en-US" smtClean="0"/>
              <a:t>Integrate/Differentiate for other parameters</a:t>
            </a:r>
          </a:p>
          <a:p>
            <a:pPr lvl="1" eaLnBrk="1" hangingPunct="1">
              <a:buFontTx/>
              <a:buNone/>
            </a:pPr>
            <a:endParaRPr lang="en-US" smtClean="0"/>
          </a:p>
          <a:p>
            <a:pPr eaLnBrk="1" hangingPunct="1"/>
            <a:r>
              <a:rPr lang="en-US" smtClean="0"/>
              <a:t>Global Positioning System</a:t>
            </a:r>
          </a:p>
          <a:p>
            <a:pPr lvl="1" eaLnBrk="1" hangingPunct="1"/>
            <a:r>
              <a:rPr lang="en-US" smtClean="0"/>
              <a:t>Absolute position/location on earth</a:t>
            </a:r>
          </a:p>
          <a:p>
            <a:pPr lvl="1" eaLnBrk="1" hangingPunct="1"/>
            <a:r>
              <a:rPr lang="en-US" smtClean="0"/>
              <a:t>Local differential error correction</a:t>
            </a:r>
          </a:p>
          <a:p>
            <a:pPr lvl="1" eaLnBrk="1" hangingPunct="1"/>
            <a:r>
              <a:rPr lang="en-US" smtClean="0"/>
              <a:t>Integrate/Differentiate for other parameters</a:t>
            </a:r>
          </a:p>
          <a:p>
            <a:pPr lvl="1" eaLnBrk="1" hangingPunct="1"/>
            <a:endParaRPr 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Wheel Encoders</a:t>
            </a:r>
          </a:p>
        </p:txBody>
      </p:sp>
      <p:sp>
        <p:nvSpPr>
          <p:cNvPr id="40963" name="Rectangle 3"/>
          <p:cNvSpPr>
            <a:spLocks noGrp="1" noChangeArrowheads="1"/>
          </p:cNvSpPr>
          <p:nvPr>
            <p:ph type="body" idx="1"/>
          </p:nvPr>
        </p:nvSpPr>
        <p:spPr>
          <a:xfrm>
            <a:off x="457200" y="1600200"/>
            <a:ext cx="5181600" cy="1447800"/>
          </a:xfrm>
        </p:spPr>
        <p:txBody>
          <a:bodyPr/>
          <a:lstStyle/>
          <a:p>
            <a:pPr eaLnBrk="1" hangingPunct="1"/>
            <a:r>
              <a:rPr lang="en-US" sz="2800" smtClean="0"/>
              <a:t>Nubotics.com, $27</a:t>
            </a:r>
          </a:p>
          <a:p>
            <a:pPr eaLnBrk="1" hangingPunct="1"/>
            <a:r>
              <a:rPr lang="en-US" sz="2800" smtClean="0"/>
              <a:t>Jun 98, Oct 2000 Encoder</a:t>
            </a:r>
          </a:p>
        </p:txBody>
      </p:sp>
      <p:pic>
        <p:nvPicPr>
          <p:cNvPr id="40964" name="Picture 4" descr="Nubotics_ww01-kit"/>
          <p:cNvPicPr>
            <a:picLocks noChangeAspect="1" noChangeArrowheads="1"/>
          </p:cNvPicPr>
          <p:nvPr/>
        </p:nvPicPr>
        <p:blipFill>
          <a:blip r:embed="rId3"/>
          <a:srcRect/>
          <a:stretch>
            <a:fillRect/>
          </a:stretch>
        </p:blipFill>
        <p:spPr bwMode="auto">
          <a:xfrm>
            <a:off x="5791200" y="1524000"/>
            <a:ext cx="3124200" cy="3062288"/>
          </a:xfrm>
          <a:prstGeom prst="rect">
            <a:avLst/>
          </a:prstGeom>
          <a:noFill/>
          <a:ln w="9525">
            <a:noFill/>
            <a:miter lim="800000"/>
            <a:headEnd/>
            <a:tailEnd/>
          </a:ln>
        </p:spPr>
      </p:pic>
      <p:pic>
        <p:nvPicPr>
          <p:cNvPr id="40965" name="Picture 5" descr="Nubotics_block-ww01"/>
          <p:cNvPicPr>
            <a:picLocks noChangeAspect="1" noChangeArrowheads="1"/>
          </p:cNvPicPr>
          <p:nvPr/>
        </p:nvPicPr>
        <p:blipFill>
          <a:blip r:embed="rId4"/>
          <a:srcRect/>
          <a:stretch>
            <a:fillRect/>
          </a:stretch>
        </p:blipFill>
        <p:spPr bwMode="auto">
          <a:xfrm>
            <a:off x="228600" y="3513138"/>
            <a:ext cx="5486400" cy="3049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Sensors – Position/Location</a:t>
            </a:r>
          </a:p>
        </p:txBody>
      </p:sp>
      <p:pic>
        <p:nvPicPr>
          <p:cNvPr id="41987" name="Picture 5" descr="gps-3"/>
          <p:cNvPicPr>
            <a:picLocks noChangeAspect="1" noChangeArrowheads="1"/>
          </p:cNvPicPr>
          <p:nvPr/>
        </p:nvPicPr>
        <p:blipFill>
          <a:blip r:embed="rId3"/>
          <a:srcRect/>
          <a:stretch>
            <a:fillRect/>
          </a:stretch>
        </p:blipFill>
        <p:spPr bwMode="auto">
          <a:xfrm>
            <a:off x="152400" y="1371600"/>
            <a:ext cx="4876800" cy="3243263"/>
          </a:xfrm>
          <a:prstGeom prst="rect">
            <a:avLst/>
          </a:prstGeom>
          <a:noFill/>
          <a:ln w="9525">
            <a:noFill/>
            <a:miter lim="800000"/>
            <a:headEnd/>
            <a:tailEnd/>
          </a:ln>
        </p:spPr>
      </p:pic>
      <p:pic>
        <p:nvPicPr>
          <p:cNvPr id="41988" name="Picture 6" descr="gps-trilat3"/>
          <p:cNvPicPr>
            <a:picLocks noChangeAspect="1" noChangeArrowheads="1"/>
          </p:cNvPicPr>
          <p:nvPr/>
        </p:nvPicPr>
        <p:blipFill>
          <a:blip r:embed="rId4"/>
          <a:srcRect/>
          <a:stretch>
            <a:fillRect/>
          </a:stretch>
        </p:blipFill>
        <p:spPr bwMode="auto">
          <a:xfrm>
            <a:off x="5000625" y="2571750"/>
            <a:ext cx="3990975" cy="4133850"/>
          </a:xfrm>
          <a:prstGeom prst="rect">
            <a:avLst/>
          </a:prstGeom>
          <a:noFill/>
          <a:ln w="9525">
            <a:noFill/>
            <a:miter lim="800000"/>
            <a:headEnd/>
            <a:tailEnd/>
          </a:ln>
        </p:spPr>
      </p:pic>
      <p:pic>
        <p:nvPicPr>
          <p:cNvPr id="41989" name="Picture 7" descr="GPS_28146"/>
          <p:cNvPicPr>
            <a:picLocks noChangeAspect="1" noChangeArrowheads="1"/>
          </p:cNvPicPr>
          <p:nvPr/>
        </p:nvPicPr>
        <p:blipFill>
          <a:blip r:embed="rId5"/>
          <a:srcRect/>
          <a:stretch>
            <a:fillRect/>
          </a:stretch>
        </p:blipFill>
        <p:spPr bwMode="auto">
          <a:xfrm>
            <a:off x="152400" y="4800600"/>
            <a:ext cx="1905000" cy="1905000"/>
          </a:xfrm>
          <a:prstGeom prst="rect">
            <a:avLst/>
          </a:prstGeom>
          <a:noFill/>
          <a:ln w="9525">
            <a:noFill/>
            <a:miter lim="800000"/>
            <a:headEnd/>
            <a:tailEnd/>
          </a:ln>
        </p:spPr>
      </p:pic>
      <p:sp>
        <p:nvSpPr>
          <p:cNvPr id="41990" name="Rectangle 8"/>
          <p:cNvSpPr>
            <a:spLocks noGrp="1" noChangeArrowheads="1"/>
          </p:cNvSpPr>
          <p:nvPr>
            <p:ph type="body" idx="1"/>
          </p:nvPr>
        </p:nvSpPr>
        <p:spPr>
          <a:xfrm>
            <a:off x="2133600" y="4953000"/>
            <a:ext cx="2971800" cy="1447800"/>
          </a:xfrm>
          <a:noFill/>
        </p:spPr>
        <p:txBody>
          <a:bodyPr/>
          <a:lstStyle/>
          <a:p>
            <a:pPr eaLnBrk="1" hangingPunct="1"/>
            <a:r>
              <a:rPr lang="en-US" smtClean="0"/>
              <a:t>Parallax.com</a:t>
            </a:r>
          </a:p>
          <a:p>
            <a:pPr eaLnBrk="1" hangingPunct="1"/>
            <a:r>
              <a:rPr lang="en-US" smtClean="0"/>
              <a:t>$80</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4000" smtClean="0"/>
              <a:t>Sensors – Compass (Orientation)</a:t>
            </a:r>
          </a:p>
        </p:txBody>
      </p:sp>
      <p:sp>
        <p:nvSpPr>
          <p:cNvPr id="43011" name="Rectangle 6"/>
          <p:cNvSpPr>
            <a:spLocks noGrp="1" noChangeArrowheads="1"/>
          </p:cNvSpPr>
          <p:nvPr>
            <p:ph type="body" idx="1"/>
          </p:nvPr>
        </p:nvSpPr>
        <p:spPr>
          <a:xfrm>
            <a:off x="381000" y="4495800"/>
            <a:ext cx="8610600" cy="1905000"/>
          </a:xfrm>
          <a:noFill/>
        </p:spPr>
        <p:txBody>
          <a:bodyPr/>
          <a:lstStyle/>
          <a:p>
            <a:pPr eaLnBrk="1" hangingPunct="1"/>
            <a:r>
              <a:rPr lang="en-US" sz="2800" smtClean="0"/>
              <a:t>Track bearing &amp; distance to determine position</a:t>
            </a:r>
          </a:p>
          <a:p>
            <a:pPr eaLnBrk="1" hangingPunct="1"/>
            <a:r>
              <a:rPr lang="en-US" sz="2800" smtClean="0"/>
              <a:t>L: Parallax.com, $30</a:t>
            </a:r>
          </a:p>
          <a:p>
            <a:pPr eaLnBrk="1" hangingPunct="1"/>
            <a:r>
              <a:rPr lang="en-US" sz="2800" smtClean="0"/>
              <a:t>R: Dinsmoresensors.com, $13-$37</a:t>
            </a:r>
          </a:p>
        </p:txBody>
      </p:sp>
      <p:pic>
        <p:nvPicPr>
          <p:cNvPr id="43012" name="Picture 7" descr="Dinsmore_compass"/>
          <p:cNvPicPr>
            <a:picLocks noChangeAspect="1" noChangeArrowheads="1"/>
          </p:cNvPicPr>
          <p:nvPr/>
        </p:nvPicPr>
        <p:blipFill>
          <a:blip r:embed="rId3"/>
          <a:srcRect/>
          <a:stretch>
            <a:fillRect/>
          </a:stretch>
        </p:blipFill>
        <p:spPr bwMode="auto">
          <a:xfrm>
            <a:off x="4343400" y="1371600"/>
            <a:ext cx="4648200" cy="3054350"/>
          </a:xfrm>
          <a:prstGeom prst="rect">
            <a:avLst/>
          </a:prstGeom>
          <a:noFill/>
          <a:ln w="9525">
            <a:noFill/>
            <a:miter lim="800000"/>
            <a:headEnd/>
            <a:tailEnd/>
          </a:ln>
        </p:spPr>
      </p:pic>
      <p:pic>
        <p:nvPicPr>
          <p:cNvPr id="43013" name="Picture 8" descr="Parallax_compass"/>
          <p:cNvPicPr>
            <a:picLocks noChangeAspect="1" noChangeArrowheads="1"/>
          </p:cNvPicPr>
          <p:nvPr/>
        </p:nvPicPr>
        <p:blipFill>
          <a:blip r:embed="rId4"/>
          <a:srcRect/>
          <a:stretch>
            <a:fillRect/>
          </a:stretch>
        </p:blipFill>
        <p:spPr bwMode="auto">
          <a:xfrm>
            <a:off x="381000" y="1371600"/>
            <a:ext cx="36576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Sensors – Voltage</a:t>
            </a:r>
          </a:p>
        </p:txBody>
      </p:sp>
      <p:pic>
        <p:nvPicPr>
          <p:cNvPr id="44035" name="Picture 4" descr="Fluke_1AC_1"/>
          <p:cNvPicPr>
            <a:picLocks noChangeAspect="1" noChangeArrowheads="1"/>
          </p:cNvPicPr>
          <p:nvPr/>
        </p:nvPicPr>
        <p:blipFill>
          <a:blip r:embed="rId3"/>
          <a:srcRect/>
          <a:stretch>
            <a:fillRect/>
          </a:stretch>
        </p:blipFill>
        <p:spPr bwMode="auto">
          <a:xfrm>
            <a:off x="381000" y="2514600"/>
            <a:ext cx="2352675" cy="2590800"/>
          </a:xfrm>
          <a:prstGeom prst="rect">
            <a:avLst/>
          </a:prstGeom>
          <a:noFill/>
          <a:ln w="9525">
            <a:noFill/>
            <a:miter lim="800000"/>
            <a:headEnd/>
            <a:tailEnd/>
          </a:ln>
        </p:spPr>
      </p:pic>
      <p:pic>
        <p:nvPicPr>
          <p:cNvPr id="44036" name="Picture 5" descr="Fluke_Lvd1"/>
          <p:cNvPicPr>
            <a:picLocks noChangeAspect="1" noChangeArrowheads="1"/>
          </p:cNvPicPr>
          <p:nvPr/>
        </p:nvPicPr>
        <p:blipFill>
          <a:blip r:embed="rId4"/>
          <a:srcRect/>
          <a:stretch>
            <a:fillRect/>
          </a:stretch>
        </p:blipFill>
        <p:spPr bwMode="auto">
          <a:xfrm>
            <a:off x="2819400" y="3856038"/>
            <a:ext cx="3429000" cy="2743200"/>
          </a:xfrm>
          <a:prstGeom prst="rect">
            <a:avLst/>
          </a:prstGeom>
          <a:noFill/>
          <a:ln w="9525">
            <a:noFill/>
            <a:miter lim="800000"/>
            <a:headEnd/>
            <a:tailEnd/>
          </a:ln>
        </p:spPr>
      </p:pic>
      <p:pic>
        <p:nvPicPr>
          <p:cNvPr id="44037" name="Picture 6" descr="Fluke_1AC_2"/>
          <p:cNvPicPr>
            <a:picLocks noChangeAspect="1" noChangeArrowheads="1"/>
          </p:cNvPicPr>
          <p:nvPr/>
        </p:nvPicPr>
        <p:blipFill>
          <a:blip r:embed="rId5"/>
          <a:srcRect/>
          <a:stretch>
            <a:fillRect/>
          </a:stretch>
        </p:blipFill>
        <p:spPr bwMode="auto">
          <a:xfrm>
            <a:off x="5105400" y="2432050"/>
            <a:ext cx="3657600" cy="1974850"/>
          </a:xfrm>
          <a:prstGeom prst="rect">
            <a:avLst/>
          </a:prstGeom>
          <a:noFill/>
          <a:ln w="9525">
            <a:noFill/>
            <a:miter lim="800000"/>
            <a:headEnd/>
            <a:tailEnd/>
          </a:ln>
        </p:spPr>
      </p:pic>
      <p:sp>
        <p:nvSpPr>
          <p:cNvPr id="44038" name="Rectangle 8"/>
          <p:cNvSpPr>
            <a:spLocks noGrp="1" noChangeArrowheads="1"/>
          </p:cNvSpPr>
          <p:nvPr>
            <p:ph type="body" idx="1"/>
          </p:nvPr>
        </p:nvSpPr>
        <p:spPr>
          <a:xfrm>
            <a:off x="228600" y="1447800"/>
            <a:ext cx="6400800" cy="914400"/>
          </a:xfrm>
          <a:noFill/>
        </p:spPr>
        <p:txBody>
          <a:bodyPr/>
          <a:lstStyle/>
          <a:p>
            <a:pPr eaLnBrk="1" hangingPunct="1">
              <a:lnSpc>
                <a:spcPct val="80000"/>
              </a:lnSpc>
            </a:pPr>
            <a:r>
              <a:rPr lang="en-US" sz="2800" smtClean="0"/>
              <a:t>Passive – Senses electric field</a:t>
            </a:r>
          </a:p>
          <a:p>
            <a:pPr eaLnBrk="1" hangingPunct="1">
              <a:lnSpc>
                <a:spcPct val="80000"/>
              </a:lnSpc>
            </a:pPr>
            <a:r>
              <a:rPr lang="en-US" sz="2800" smtClean="0"/>
              <a:t>Fluke Electric Field Sensors</a:t>
            </a:r>
          </a:p>
          <a:p>
            <a:pPr lvl="1" eaLnBrk="1" hangingPunct="1">
              <a:lnSpc>
                <a:spcPct val="80000"/>
              </a:lnSpc>
            </a:pPr>
            <a:endParaRPr lang="en-US" sz="2400" smtClean="0"/>
          </a:p>
        </p:txBody>
      </p:sp>
      <p:sp>
        <p:nvSpPr>
          <p:cNvPr id="44039" name="Rectangle 9"/>
          <p:cNvSpPr>
            <a:spLocks noChangeArrowheads="1"/>
          </p:cNvSpPr>
          <p:nvPr/>
        </p:nvSpPr>
        <p:spPr bwMode="auto">
          <a:xfrm>
            <a:off x="457200" y="2590800"/>
            <a:ext cx="914400" cy="533400"/>
          </a:xfrm>
          <a:prstGeom prst="rect">
            <a:avLst/>
          </a:prstGeom>
          <a:noFill/>
          <a:ln w="9525">
            <a:noFill/>
            <a:miter lim="800000"/>
            <a:headEnd/>
            <a:tailEnd/>
          </a:ln>
          <a:effectLst/>
        </p:spPr>
        <p:txBody>
          <a:bodyPr/>
          <a:lstStyle/>
          <a:p>
            <a:pPr marL="342900" indent="-342900">
              <a:lnSpc>
                <a:spcPct val="80000"/>
              </a:lnSpc>
              <a:spcBef>
                <a:spcPct val="20000"/>
              </a:spcBef>
            </a:pPr>
            <a:r>
              <a:rPr lang="en-US" sz="2800"/>
              <a:t>$23</a:t>
            </a:r>
          </a:p>
        </p:txBody>
      </p:sp>
      <p:sp>
        <p:nvSpPr>
          <p:cNvPr id="44040" name="Rectangle 10"/>
          <p:cNvSpPr>
            <a:spLocks noChangeArrowheads="1"/>
          </p:cNvSpPr>
          <p:nvPr/>
        </p:nvSpPr>
        <p:spPr bwMode="auto">
          <a:xfrm>
            <a:off x="6400800" y="5334000"/>
            <a:ext cx="914400" cy="533400"/>
          </a:xfrm>
          <a:prstGeom prst="rect">
            <a:avLst/>
          </a:prstGeom>
          <a:noFill/>
          <a:ln w="9525">
            <a:noFill/>
            <a:miter lim="800000"/>
            <a:headEnd/>
            <a:tailEnd/>
          </a:ln>
          <a:effectLst/>
        </p:spPr>
        <p:txBody>
          <a:bodyPr/>
          <a:lstStyle/>
          <a:p>
            <a:pPr marL="342900" indent="-342900">
              <a:lnSpc>
                <a:spcPct val="80000"/>
              </a:lnSpc>
              <a:spcBef>
                <a:spcPct val="20000"/>
              </a:spcBef>
            </a:pPr>
            <a:r>
              <a:rPr lang="en-US" sz="2800"/>
              <a:t>$24</a:t>
            </a:r>
          </a:p>
        </p:txBody>
      </p:sp>
      <p:sp>
        <p:nvSpPr>
          <p:cNvPr id="44041" name="Rectangle 11"/>
          <p:cNvSpPr>
            <a:spLocks noChangeArrowheads="1"/>
          </p:cNvSpPr>
          <p:nvPr/>
        </p:nvSpPr>
        <p:spPr bwMode="auto">
          <a:xfrm>
            <a:off x="5181600" y="2590800"/>
            <a:ext cx="914400" cy="533400"/>
          </a:xfrm>
          <a:prstGeom prst="rect">
            <a:avLst/>
          </a:prstGeom>
          <a:noFill/>
          <a:ln w="9525">
            <a:noFill/>
            <a:miter lim="800000"/>
            <a:headEnd/>
            <a:tailEnd/>
          </a:ln>
          <a:effectLst/>
        </p:spPr>
        <p:txBody>
          <a:bodyPr/>
          <a:lstStyle/>
          <a:p>
            <a:pPr marL="342900" indent="-342900">
              <a:lnSpc>
                <a:spcPct val="80000"/>
              </a:lnSpc>
              <a:spcBef>
                <a:spcPct val="20000"/>
              </a:spcBef>
            </a:pPr>
            <a:r>
              <a:rPr lang="en-US" sz="2800"/>
              <a:t>$25</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Magnetoresistive"/>
          <p:cNvPicPr>
            <a:picLocks noChangeAspect="1" noChangeArrowheads="1"/>
          </p:cNvPicPr>
          <p:nvPr/>
        </p:nvPicPr>
        <p:blipFill>
          <a:blip r:embed="rId3"/>
          <a:srcRect/>
          <a:stretch>
            <a:fillRect/>
          </a:stretch>
        </p:blipFill>
        <p:spPr bwMode="auto">
          <a:xfrm>
            <a:off x="0" y="3124200"/>
            <a:ext cx="1874838" cy="2209800"/>
          </a:xfrm>
          <a:prstGeom prst="rect">
            <a:avLst/>
          </a:prstGeom>
          <a:noFill/>
          <a:ln w="9525">
            <a:noFill/>
            <a:miter lim="800000"/>
            <a:headEnd/>
            <a:tailEnd/>
          </a:ln>
        </p:spPr>
      </p:pic>
      <p:sp>
        <p:nvSpPr>
          <p:cNvPr id="45059" name="Rectangle 2"/>
          <p:cNvSpPr>
            <a:spLocks noGrp="1" noChangeArrowheads="1"/>
          </p:cNvSpPr>
          <p:nvPr>
            <p:ph type="title"/>
          </p:nvPr>
        </p:nvSpPr>
        <p:spPr>
          <a:xfrm>
            <a:off x="457200" y="274638"/>
            <a:ext cx="8229600" cy="868362"/>
          </a:xfrm>
        </p:spPr>
        <p:txBody>
          <a:bodyPr/>
          <a:lstStyle/>
          <a:p>
            <a:pPr eaLnBrk="1" hangingPunct="1"/>
            <a:r>
              <a:rPr lang="en-US" smtClean="0"/>
              <a:t>Sensors – Current</a:t>
            </a:r>
          </a:p>
        </p:txBody>
      </p:sp>
      <p:sp>
        <p:nvSpPr>
          <p:cNvPr id="45060" name="Rectangle 3"/>
          <p:cNvSpPr>
            <a:spLocks noGrp="1" noChangeArrowheads="1"/>
          </p:cNvSpPr>
          <p:nvPr>
            <p:ph type="body" idx="1"/>
          </p:nvPr>
        </p:nvSpPr>
        <p:spPr>
          <a:xfrm>
            <a:off x="228600" y="1219200"/>
            <a:ext cx="8686800" cy="1905000"/>
          </a:xfrm>
        </p:spPr>
        <p:txBody>
          <a:bodyPr/>
          <a:lstStyle/>
          <a:p>
            <a:pPr eaLnBrk="1" hangingPunct="1"/>
            <a:r>
              <a:rPr lang="en-US" smtClean="0"/>
              <a:t>Series measurement with Hall Effect device</a:t>
            </a:r>
          </a:p>
          <a:p>
            <a:pPr eaLnBrk="1" hangingPunct="1"/>
            <a:r>
              <a:rPr lang="en-US" smtClean="0"/>
              <a:t>Current loop (coil), then amplified</a:t>
            </a:r>
          </a:p>
          <a:p>
            <a:pPr eaLnBrk="1" hangingPunct="1"/>
            <a:r>
              <a:rPr lang="en-US" smtClean="0"/>
              <a:t>Magnetoresistive (Wheatstone bridge)</a:t>
            </a:r>
          </a:p>
          <a:p>
            <a:pPr lvl="1" eaLnBrk="1" hangingPunct="1"/>
            <a:endParaRPr lang="en-US" smtClean="0"/>
          </a:p>
        </p:txBody>
      </p:sp>
      <p:pic>
        <p:nvPicPr>
          <p:cNvPr id="45061" name="Picture 4" descr="kmz10-basic-schematic"/>
          <p:cNvPicPr>
            <a:picLocks noChangeAspect="1" noChangeArrowheads="1"/>
          </p:cNvPicPr>
          <p:nvPr/>
        </p:nvPicPr>
        <p:blipFill>
          <a:blip r:embed="rId4"/>
          <a:srcRect/>
          <a:stretch>
            <a:fillRect/>
          </a:stretch>
        </p:blipFill>
        <p:spPr bwMode="auto">
          <a:xfrm>
            <a:off x="1785938" y="3938588"/>
            <a:ext cx="7358062" cy="2919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Sensors – Current</a:t>
            </a:r>
          </a:p>
        </p:txBody>
      </p:sp>
      <p:pic>
        <p:nvPicPr>
          <p:cNvPr id="46083" name="Picture 4" descr="ACS706"/>
          <p:cNvPicPr>
            <a:picLocks noChangeAspect="1" noChangeArrowheads="1"/>
          </p:cNvPicPr>
          <p:nvPr/>
        </p:nvPicPr>
        <p:blipFill>
          <a:blip r:embed="rId3"/>
          <a:srcRect/>
          <a:stretch>
            <a:fillRect/>
          </a:stretch>
        </p:blipFill>
        <p:spPr bwMode="auto">
          <a:xfrm>
            <a:off x="76200" y="4138613"/>
            <a:ext cx="3505200" cy="2643187"/>
          </a:xfrm>
          <a:prstGeom prst="rect">
            <a:avLst/>
          </a:prstGeom>
          <a:noFill/>
          <a:ln w="9525">
            <a:noFill/>
            <a:miter lim="800000"/>
            <a:headEnd/>
            <a:tailEnd/>
          </a:ln>
        </p:spPr>
      </p:pic>
      <p:pic>
        <p:nvPicPr>
          <p:cNvPr id="46084" name="Picture 7" descr="Current_Xfmr"/>
          <p:cNvPicPr>
            <a:picLocks noChangeAspect="1" noChangeArrowheads="1"/>
          </p:cNvPicPr>
          <p:nvPr/>
        </p:nvPicPr>
        <p:blipFill>
          <a:blip r:embed="rId4"/>
          <a:srcRect/>
          <a:stretch>
            <a:fillRect/>
          </a:stretch>
        </p:blipFill>
        <p:spPr bwMode="auto">
          <a:xfrm>
            <a:off x="4648200" y="3489325"/>
            <a:ext cx="4495800" cy="336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Sensors – Current</a:t>
            </a:r>
          </a:p>
        </p:txBody>
      </p:sp>
      <p:pic>
        <p:nvPicPr>
          <p:cNvPr id="47107" name="Picture 7" descr="Raztec_cur_sensor"/>
          <p:cNvPicPr>
            <a:picLocks noChangeAspect="1" noChangeArrowheads="1"/>
          </p:cNvPicPr>
          <p:nvPr/>
        </p:nvPicPr>
        <p:blipFill>
          <a:blip r:embed="rId3"/>
          <a:srcRect/>
          <a:stretch>
            <a:fillRect/>
          </a:stretch>
        </p:blipFill>
        <p:spPr bwMode="auto">
          <a:xfrm>
            <a:off x="0" y="1447800"/>
            <a:ext cx="5029200" cy="3470275"/>
          </a:xfrm>
          <a:prstGeom prst="rect">
            <a:avLst/>
          </a:prstGeom>
          <a:noFill/>
          <a:ln w="9525">
            <a:noFill/>
            <a:miter lim="800000"/>
            <a:headEnd/>
            <a:tailEnd/>
          </a:ln>
        </p:spPr>
      </p:pic>
      <p:pic>
        <p:nvPicPr>
          <p:cNvPr id="47108" name="Picture 6" descr="ACS706b"/>
          <p:cNvPicPr>
            <a:picLocks noChangeAspect="1" noChangeArrowheads="1"/>
          </p:cNvPicPr>
          <p:nvPr/>
        </p:nvPicPr>
        <p:blipFill>
          <a:blip r:embed="rId4"/>
          <a:srcRect/>
          <a:stretch>
            <a:fillRect/>
          </a:stretch>
        </p:blipFill>
        <p:spPr bwMode="auto">
          <a:xfrm>
            <a:off x="4267200" y="2209800"/>
            <a:ext cx="4800600" cy="457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sensing?</a:t>
            </a:r>
            <a:endParaRPr lang="en-US" dirty="0"/>
          </a:p>
        </p:txBody>
      </p:sp>
      <p:sp>
        <p:nvSpPr>
          <p:cNvPr id="3" name="Content Placeholder 2"/>
          <p:cNvSpPr>
            <a:spLocks noGrp="1"/>
          </p:cNvSpPr>
          <p:nvPr>
            <p:ph idx="1"/>
          </p:nvPr>
        </p:nvSpPr>
        <p:spPr/>
        <p:txBody>
          <a:bodyPr/>
          <a:lstStyle/>
          <a:p>
            <a:r>
              <a:rPr lang="en-US" dirty="0" smtClean="0"/>
              <a:t>Collect information about the world</a:t>
            </a:r>
          </a:p>
          <a:p>
            <a:r>
              <a:rPr lang="en-US" dirty="0" smtClean="0"/>
              <a:t>Sensor - an electrical/mechanical/chemical device that maps an environmental attribute to a quantitative measurement</a:t>
            </a:r>
          </a:p>
          <a:p>
            <a:r>
              <a:rPr lang="en-US" dirty="0" smtClean="0"/>
              <a:t>Each sensor is based on a </a:t>
            </a:r>
            <a:r>
              <a:rPr lang="en-US" b="1" i="1" dirty="0" smtClean="0"/>
              <a:t>transduction principle</a:t>
            </a:r>
            <a:r>
              <a:rPr lang="en-US" i="1" dirty="0" smtClean="0"/>
              <a:t> - </a:t>
            </a:r>
            <a:r>
              <a:rPr lang="en-US" dirty="0" smtClean="0"/>
              <a:t>conversion of energy from one form to another</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Sensors – Chemical</a:t>
            </a:r>
          </a:p>
        </p:txBody>
      </p:sp>
      <p:sp>
        <p:nvSpPr>
          <p:cNvPr id="48131" name="Rectangle 3"/>
          <p:cNvSpPr>
            <a:spLocks noGrp="1" noChangeArrowheads="1"/>
          </p:cNvSpPr>
          <p:nvPr>
            <p:ph type="body" idx="1"/>
          </p:nvPr>
        </p:nvSpPr>
        <p:spPr>
          <a:xfrm>
            <a:off x="228600" y="1600200"/>
            <a:ext cx="8686800" cy="4525963"/>
          </a:xfrm>
        </p:spPr>
        <p:txBody>
          <a:bodyPr/>
          <a:lstStyle/>
          <a:p>
            <a:pPr eaLnBrk="1" hangingPunct="1"/>
            <a:r>
              <a:rPr lang="en-US" smtClean="0"/>
              <a:t>Passive (sensors only)</a:t>
            </a:r>
          </a:p>
          <a:p>
            <a:pPr eaLnBrk="1" hangingPunct="1"/>
            <a:endParaRPr lang="en-US" smtClean="0"/>
          </a:p>
          <a:p>
            <a:pPr eaLnBrk="1" hangingPunct="1"/>
            <a:r>
              <a:rPr lang="en-US" smtClean="0"/>
              <a:t>Active (optical emitter/photo sensor)</a:t>
            </a:r>
          </a:p>
          <a:p>
            <a:pPr lvl="1" eaLnBrk="1" hangingPunct="1"/>
            <a:endParaRPr 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52400"/>
            <a:ext cx="8229600" cy="868363"/>
          </a:xfrm>
        </p:spPr>
        <p:txBody>
          <a:bodyPr/>
          <a:lstStyle/>
          <a:p>
            <a:pPr eaLnBrk="1" hangingPunct="1"/>
            <a:r>
              <a:rPr lang="en-US" smtClean="0"/>
              <a:t>Sensors – Chemical</a:t>
            </a:r>
          </a:p>
        </p:txBody>
      </p:sp>
      <p:sp>
        <p:nvSpPr>
          <p:cNvPr id="49155" name="Rectangle 3"/>
          <p:cNvSpPr>
            <a:spLocks noGrp="1" noChangeArrowheads="1"/>
          </p:cNvSpPr>
          <p:nvPr>
            <p:ph type="body" idx="1"/>
          </p:nvPr>
        </p:nvSpPr>
        <p:spPr>
          <a:xfrm>
            <a:off x="228600" y="1143000"/>
            <a:ext cx="8686800" cy="1524000"/>
          </a:xfrm>
        </p:spPr>
        <p:txBody>
          <a:bodyPr/>
          <a:lstStyle/>
          <a:p>
            <a:pPr eaLnBrk="1" hangingPunct="1"/>
            <a:r>
              <a:rPr lang="en-US" sz="2400" smtClean="0"/>
              <a:t>Smoke Detectors - Cheap, readily available, $5</a:t>
            </a:r>
          </a:p>
          <a:p>
            <a:pPr eaLnBrk="1" hangingPunct="1"/>
            <a:r>
              <a:rPr lang="en-US" sz="2400" smtClean="0"/>
              <a:t>Oxygen concentration sensors - CO, H</a:t>
            </a:r>
            <a:r>
              <a:rPr lang="en-US" sz="2400" baseline="-25000" smtClean="0"/>
              <a:t>4</a:t>
            </a:r>
            <a:r>
              <a:rPr lang="en-US" sz="2400" smtClean="0"/>
              <a:t>S, CH</a:t>
            </a:r>
            <a:r>
              <a:rPr lang="en-US" sz="2400" baseline="-25000" smtClean="0"/>
              <a:t>4,</a:t>
            </a:r>
            <a:r>
              <a:rPr lang="en-US" sz="2400" smtClean="0"/>
              <a:t> pricey</a:t>
            </a:r>
          </a:p>
          <a:p>
            <a:pPr eaLnBrk="1" hangingPunct="1"/>
            <a:r>
              <a:rPr lang="en-US" sz="2400" smtClean="0"/>
              <a:t>See HowStuffWorks.com </a:t>
            </a:r>
          </a:p>
        </p:txBody>
      </p:sp>
      <p:pic>
        <p:nvPicPr>
          <p:cNvPr id="49156" name="Picture 4" descr="smoke_det1"/>
          <p:cNvPicPr>
            <a:picLocks noChangeAspect="1" noChangeArrowheads="1"/>
          </p:cNvPicPr>
          <p:nvPr/>
        </p:nvPicPr>
        <p:blipFill>
          <a:blip r:embed="rId3"/>
          <a:srcRect/>
          <a:stretch>
            <a:fillRect/>
          </a:stretch>
        </p:blipFill>
        <p:spPr bwMode="auto">
          <a:xfrm>
            <a:off x="990600" y="2743200"/>
            <a:ext cx="1676400" cy="1676400"/>
          </a:xfrm>
          <a:prstGeom prst="rect">
            <a:avLst/>
          </a:prstGeom>
          <a:noFill/>
          <a:ln w="9525">
            <a:noFill/>
            <a:miter lim="800000"/>
            <a:headEnd/>
            <a:tailEnd/>
          </a:ln>
        </p:spPr>
      </p:pic>
      <p:pic>
        <p:nvPicPr>
          <p:cNvPr id="49157" name="Picture 5" descr="smoke_det2"/>
          <p:cNvPicPr>
            <a:picLocks noChangeAspect="1" noChangeArrowheads="1"/>
          </p:cNvPicPr>
          <p:nvPr/>
        </p:nvPicPr>
        <p:blipFill>
          <a:blip r:embed="rId4"/>
          <a:srcRect/>
          <a:stretch>
            <a:fillRect/>
          </a:stretch>
        </p:blipFill>
        <p:spPr bwMode="auto">
          <a:xfrm>
            <a:off x="304800" y="4800600"/>
            <a:ext cx="3505200" cy="1830388"/>
          </a:xfrm>
          <a:prstGeom prst="rect">
            <a:avLst/>
          </a:prstGeom>
          <a:noFill/>
          <a:ln w="9525">
            <a:noFill/>
            <a:miter lim="800000"/>
            <a:headEnd/>
            <a:tailEnd/>
          </a:ln>
        </p:spPr>
      </p:pic>
      <p:pic>
        <p:nvPicPr>
          <p:cNvPr id="49158" name="Picture 6" descr="smoke_det3"/>
          <p:cNvPicPr>
            <a:picLocks noChangeAspect="1" noChangeArrowheads="1"/>
          </p:cNvPicPr>
          <p:nvPr/>
        </p:nvPicPr>
        <p:blipFill>
          <a:blip r:embed="rId5"/>
          <a:srcRect/>
          <a:stretch>
            <a:fillRect/>
          </a:stretch>
        </p:blipFill>
        <p:spPr bwMode="auto">
          <a:xfrm>
            <a:off x="3657600" y="3124200"/>
            <a:ext cx="2971800" cy="2362200"/>
          </a:xfrm>
          <a:prstGeom prst="rect">
            <a:avLst/>
          </a:prstGeom>
          <a:noFill/>
          <a:ln w="9525">
            <a:noFill/>
            <a:miter lim="800000"/>
            <a:headEnd/>
            <a:tailEnd/>
          </a:ln>
        </p:spPr>
      </p:pic>
      <p:pic>
        <p:nvPicPr>
          <p:cNvPr id="49159" name="Picture 7" descr="smoke_det4"/>
          <p:cNvPicPr>
            <a:picLocks noChangeAspect="1" noChangeArrowheads="1"/>
          </p:cNvPicPr>
          <p:nvPr/>
        </p:nvPicPr>
        <p:blipFill>
          <a:blip r:embed="rId6"/>
          <a:srcRect/>
          <a:stretch>
            <a:fillRect/>
          </a:stretch>
        </p:blipFill>
        <p:spPr bwMode="auto">
          <a:xfrm>
            <a:off x="5876925" y="4114800"/>
            <a:ext cx="2962275" cy="2352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Sensors – Conclusion</a:t>
            </a:r>
          </a:p>
        </p:txBody>
      </p:sp>
      <p:sp>
        <p:nvSpPr>
          <p:cNvPr id="50179" name="Rectangle 3"/>
          <p:cNvSpPr>
            <a:spLocks noGrp="1" noChangeArrowheads="1"/>
          </p:cNvSpPr>
          <p:nvPr>
            <p:ph type="body" idx="1"/>
          </p:nvPr>
        </p:nvSpPr>
        <p:spPr>
          <a:xfrm>
            <a:off x="381000" y="1828800"/>
            <a:ext cx="8458200" cy="3810000"/>
          </a:xfrm>
        </p:spPr>
        <p:txBody>
          <a:bodyPr/>
          <a:lstStyle/>
          <a:p>
            <a:pPr eaLnBrk="1" hangingPunct="1">
              <a:lnSpc>
                <a:spcPct val="90000"/>
              </a:lnSpc>
            </a:pPr>
            <a:r>
              <a:rPr lang="en-US" sz="2800" smtClean="0"/>
              <a:t>Sensors provide a way of simulating “aliveness”</a:t>
            </a:r>
          </a:p>
          <a:p>
            <a:pPr eaLnBrk="1" hangingPunct="1">
              <a:lnSpc>
                <a:spcPct val="90000"/>
              </a:lnSpc>
            </a:pPr>
            <a:r>
              <a:rPr lang="en-US" sz="2800" smtClean="0"/>
              <a:t>Sensors give robots environmental awareness</a:t>
            </a:r>
          </a:p>
          <a:p>
            <a:pPr eaLnBrk="1" hangingPunct="1">
              <a:lnSpc>
                <a:spcPct val="90000"/>
              </a:lnSpc>
            </a:pPr>
            <a:r>
              <a:rPr lang="en-US" sz="2800" smtClean="0"/>
              <a:t>Sensors provide of means of human protection</a:t>
            </a:r>
          </a:p>
          <a:p>
            <a:pPr eaLnBrk="1" hangingPunct="1">
              <a:lnSpc>
                <a:spcPct val="90000"/>
              </a:lnSpc>
            </a:pPr>
            <a:r>
              <a:rPr lang="en-US" sz="2800" smtClean="0"/>
              <a:t>Sensors help robot preserve itself</a:t>
            </a:r>
          </a:p>
          <a:p>
            <a:pPr eaLnBrk="1" hangingPunct="1">
              <a:lnSpc>
                <a:spcPct val="90000"/>
              </a:lnSpc>
            </a:pPr>
            <a:r>
              <a:rPr lang="en-US" sz="2800" smtClean="0"/>
              <a:t>Sensors enable goal seeking</a:t>
            </a:r>
          </a:p>
          <a:p>
            <a:pPr eaLnBrk="1" hangingPunct="1">
              <a:lnSpc>
                <a:spcPct val="90000"/>
              </a:lnSpc>
            </a:pPr>
            <a:r>
              <a:rPr lang="en-US" sz="2800" smtClean="0"/>
              <a:t>Sensors enable closed-loop interaction</a:t>
            </a:r>
          </a:p>
          <a:p>
            <a:pPr eaLnBrk="1" hangingPunct="1">
              <a:lnSpc>
                <a:spcPct val="90000"/>
              </a:lnSpc>
            </a:pPr>
            <a:r>
              <a:rPr lang="en-US" sz="2800" smtClean="0"/>
              <a:t>Sensors make robots interesting</a:t>
            </a:r>
          </a:p>
          <a:p>
            <a:pPr eaLnBrk="1" hangingPunct="1">
              <a:lnSpc>
                <a:spcPct val="90000"/>
              </a:lnSpc>
            </a:pPr>
            <a:r>
              <a:rPr lang="en-US" sz="2800" smtClean="0"/>
              <a:t>Sensors can make programming “challenging”</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srcRect/>
          <a:stretch>
            <a:fillRect/>
          </a:stretch>
        </p:blipFill>
        <p:spPr bwMode="auto">
          <a:xfrm>
            <a:off x="838200" y="381000"/>
            <a:ext cx="7877175" cy="6000750"/>
          </a:xfrm>
          <a:prstGeom prst="rect">
            <a:avLst/>
          </a:prstGeom>
          <a:noFill/>
          <a:ln w="9525">
            <a:noFill/>
            <a:miter lim="800000"/>
            <a:headEnd/>
            <a:tailEnd/>
          </a:ln>
        </p:spPr>
      </p:pic>
    </p:spTree>
  </p:cSld>
  <p:clrMapOvr>
    <a:masterClrMapping/>
  </p:clrMapOvr>
  <p:transition advTm="57091"/>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Sensors</a:t>
            </a:r>
            <a:endParaRPr lang="en-US" dirty="0"/>
          </a:p>
        </p:txBody>
      </p:sp>
      <p:sp>
        <p:nvSpPr>
          <p:cNvPr id="3" name="Content Placeholder 2"/>
          <p:cNvSpPr>
            <a:spLocks noGrp="1"/>
          </p:cNvSpPr>
          <p:nvPr>
            <p:ph idx="1"/>
          </p:nvPr>
        </p:nvSpPr>
        <p:spPr/>
        <p:txBody>
          <a:bodyPr>
            <a:normAutofit fontScale="85000" lnSpcReduction="10000"/>
          </a:bodyPr>
          <a:lstStyle/>
          <a:p>
            <a:r>
              <a:rPr lang="en-IN" dirty="0" smtClean="0"/>
              <a:t>In traditional systems, each transducer is specified by its sensitivity, input and output signal ranges, offset, linearity, </a:t>
            </a:r>
            <a:r>
              <a:rPr lang="en-IN" dirty="0" err="1" smtClean="0"/>
              <a:t>hysterisis</a:t>
            </a:r>
            <a:r>
              <a:rPr lang="en-IN" dirty="0" smtClean="0"/>
              <a:t>, etc and always interest has been to improve some of the deficiencies.</a:t>
            </a:r>
          </a:p>
          <a:p>
            <a:r>
              <a:rPr lang="en-IN" dirty="0" smtClean="0"/>
              <a:t>When the traditional transducer, preferably miniaturized so as to be considered as a single device along with the IC chip, it has been treated as a smart sensor.</a:t>
            </a:r>
          </a:p>
          <a:p>
            <a:r>
              <a:rPr lang="en-IN" dirty="0" smtClean="0"/>
              <a:t>The micro miniaturization of the entire system, if implemented on a single chip it is considered as ‘smartness’ of the higher order.</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Sensors</a:t>
            </a:r>
            <a:endParaRPr lang="en-US" dirty="0"/>
          </a:p>
        </p:txBody>
      </p:sp>
      <p:sp>
        <p:nvSpPr>
          <p:cNvPr id="3" name="Content Placeholder 2"/>
          <p:cNvSpPr>
            <a:spLocks noGrp="1"/>
          </p:cNvSpPr>
          <p:nvPr>
            <p:ph idx="1"/>
          </p:nvPr>
        </p:nvSpPr>
        <p:spPr/>
        <p:txBody>
          <a:bodyPr>
            <a:normAutofit fontScale="92500" lnSpcReduction="20000"/>
          </a:bodyPr>
          <a:lstStyle/>
          <a:p>
            <a:r>
              <a:rPr lang="en-IN" dirty="0" smtClean="0"/>
              <a:t>Smart sensors may in short be defined as those sensors in which much of the signal conditioning is carried within the transducer housing and which will provide standardized output signals in digital form, and suited for transmission via a communication bus to the central control room. </a:t>
            </a:r>
          </a:p>
          <a:p>
            <a:r>
              <a:rPr lang="en-IN" dirty="0" smtClean="0"/>
              <a:t>They will </a:t>
            </a:r>
            <a:r>
              <a:rPr lang="en-IN" dirty="0" err="1" smtClean="0"/>
              <a:t>linearize</a:t>
            </a:r>
            <a:r>
              <a:rPr lang="en-IN" dirty="0" smtClean="0"/>
              <a:t> their own output , compensate for environmental changes, and include self calibration and diagnostic functions, both for themselves and for the systems to which they are applied.</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 sensors</a:t>
            </a:r>
            <a:endParaRPr lang="en-US" dirty="0"/>
          </a:p>
        </p:txBody>
      </p:sp>
      <p:sp>
        <p:nvSpPr>
          <p:cNvPr id="3" name="Content Placeholder 2"/>
          <p:cNvSpPr>
            <a:spLocks noGrp="1"/>
          </p:cNvSpPr>
          <p:nvPr>
            <p:ph idx="1"/>
          </p:nvPr>
        </p:nvSpPr>
        <p:spPr/>
        <p:txBody>
          <a:bodyPr>
            <a:normAutofit lnSpcReduction="10000"/>
          </a:bodyPr>
          <a:lstStyle/>
          <a:p>
            <a:r>
              <a:rPr lang="en-IN" dirty="0" smtClean="0"/>
              <a:t>A soft sensor is a sensor that handles mathematical operations necessary to deliver the output signals  in the desired dimensions, after effecting computation on the measured data obtained from other sensors.</a:t>
            </a:r>
          </a:p>
          <a:p>
            <a:r>
              <a:rPr lang="en-IN" dirty="0" smtClean="0"/>
              <a:t>Example: When a tank is getting filled with a liquid, liquid level is measured and from the level values, flow rate is to be calculated. The calculator here is the </a:t>
            </a:r>
            <a:r>
              <a:rPr lang="en-IN" smtClean="0"/>
              <a:t>soft sensor.</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p:cNvPicPr>
            <a:picLocks noChangeAspect="1" noChangeArrowheads="1"/>
          </p:cNvPicPr>
          <p:nvPr/>
        </p:nvPicPr>
        <p:blipFill>
          <a:blip r:embed="rId2"/>
          <a:srcRect/>
          <a:stretch>
            <a:fillRect/>
          </a:stretch>
        </p:blipFill>
        <p:spPr bwMode="auto">
          <a:xfrm>
            <a:off x="838200" y="457200"/>
            <a:ext cx="7867650" cy="5819775"/>
          </a:xfrm>
          <a:prstGeom prst="rect">
            <a:avLst/>
          </a:prstGeom>
          <a:noFill/>
          <a:ln w="9525">
            <a:noFill/>
            <a:miter lim="800000"/>
            <a:headEnd/>
            <a:tailEnd/>
          </a:ln>
        </p:spPr>
      </p:pic>
    </p:spTree>
  </p:cSld>
  <p:clrMapOvr>
    <a:masterClrMapping/>
  </p:clrMapOvr>
  <p:transition advTm="9711">
    <p:cut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2"/>
          <a:srcRect/>
          <a:stretch>
            <a:fillRect/>
          </a:stretch>
        </p:blipFill>
        <p:spPr bwMode="auto">
          <a:xfrm>
            <a:off x="838200" y="533400"/>
            <a:ext cx="7924800" cy="5772150"/>
          </a:xfrm>
          <a:prstGeom prst="rect">
            <a:avLst/>
          </a:prstGeom>
          <a:noFill/>
          <a:ln w="9525">
            <a:noFill/>
            <a:miter lim="800000"/>
            <a:headEnd/>
            <a:tailEnd/>
          </a:ln>
        </p:spPr>
      </p:pic>
    </p:spTree>
  </p:cSld>
  <p:clrMapOvr>
    <a:masterClrMapping/>
  </p:clrMapOvr>
  <p:transition advTm="38011"/>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74638"/>
            <a:ext cx="8153400" cy="639762"/>
          </a:xfrm>
        </p:spPr>
        <p:txBody>
          <a:bodyPr/>
          <a:lstStyle/>
          <a:p>
            <a:pPr>
              <a:defRPr/>
            </a:pPr>
            <a:r>
              <a:rPr lang="en-IN" sz="2800" dirty="0" smtClean="0"/>
              <a:t>General Architecture of Smart Sensor</a:t>
            </a:r>
            <a:endParaRPr lang="en-US" sz="2800" dirty="0"/>
          </a:p>
        </p:txBody>
      </p:sp>
      <p:pic>
        <p:nvPicPr>
          <p:cNvPr id="9219" name="Picture 4"/>
          <p:cNvPicPr>
            <a:picLocks noChangeAspect="1" noChangeArrowheads="1"/>
          </p:cNvPicPr>
          <p:nvPr/>
        </p:nvPicPr>
        <p:blipFill>
          <a:blip r:embed="rId2"/>
          <a:srcRect/>
          <a:stretch>
            <a:fillRect/>
          </a:stretch>
        </p:blipFill>
        <p:spPr bwMode="auto">
          <a:xfrm>
            <a:off x="1295400" y="1219200"/>
            <a:ext cx="6934200" cy="4524375"/>
          </a:xfrm>
          <a:prstGeom prst="rect">
            <a:avLst/>
          </a:prstGeom>
          <a:noFill/>
          <a:ln w="9525">
            <a:noFill/>
            <a:miter lim="800000"/>
            <a:headEnd/>
            <a:tailEnd/>
          </a:ln>
        </p:spPr>
      </p:pic>
    </p:spTree>
  </p:cSld>
  <p:clrMapOvr>
    <a:masterClrMapping/>
  </p:clrMapOvr>
  <p:transition advTm="11323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sensors?</a:t>
            </a:r>
            <a:endParaRPr lang="en-US" dirty="0"/>
          </a:p>
        </p:txBody>
      </p:sp>
      <p:sp>
        <p:nvSpPr>
          <p:cNvPr id="3" name="Content Placeholder 2"/>
          <p:cNvSpPr>
            <a:spLocks noGrp="1"/>
          </p:cNvSpPr>
          <p:nvPr>
            <p:ph idx="1"/>
          </p:nvPr>
        </p:nvSpPr>
        <p:spPr/>
        <p:txBody>
          <a:bodyPr/>
          <a:lstStyle/>
          <a:p>
            <a:pPr marL="609600" indent="-609600"/>
            <a:r>
              <a:rPr lang="en-US" sz="2000" dirty="0" smtClean="0">
                <a:solidFill>
                  <a:srgbClr val="FF0000"/>
                </a:solidFill>
              </a:rPr>
              <a:t>Industrial robot requires sensory feedback to:</a:t>
            </a:r>
          </a:p>
          <a:p>
            <a:pPr marL="1371600" lvl="2" indent="-457200">
              <a:buFontTx/>
              <a:buAutoNum type="arabicPeriod"/>
            </a:pPr>
            <a:r>
              <a:rPr lang="en-US" sz="1600" dirty="0" smtClean="0">
                <a:solidFill>
                  <a:srgbClr val="C00000"/>
                </a:solidFill>
              </a:rPr>
              <a:t>Locate randomly placed object;</a:t>
            </a:r>
          </a:p>
          <a:p>
            <a:pPr marL="1371600" lvl="2" indent="-457200">
              <a:buFontTx/>
              <a:buAutoNum type="arabicPeriod"/>
            </a:pPr>
            <a:r>
              <a:rPr lang="en-US" sz="1600" dirty="0" smtClean="0">
                <a:solidFill>
                  <a:srgbClr val="C00000"/>
                </a:solidFill>
              </a:rPr>
              <a:t>Allow for variations in shape of objects;</a:t>
            </a:r>
          </a:p>
          <a:p>
            <a:pPr marL="1371600" lvl="2" indent="-457200">
              <a:buFontTx/>
              <a:buAutoNum type="arabicPeriod"/>
            </a:pPr>
            <a:r>
              <a:rPr lang="en-US" sz="1600" dirty="0" smtClean="0">
                <a:solidFill>
                  <a:srgbClr val="C00000"/>
                </a:solidFill>
              </a:rPr>
              <a:t>Protect against dangerous and unexpected situations. Especially if the robot must work close to humans:</a:t>
            </a:r>
          </a:p>
          <a:p>
            <a:pPr marL="1371600" lvl="2" indent="-457200">
              <a:buFontTx/>
              <a:buAutoNum type="arabicPeriod"/>
            </a:pPr>
            <a:r>
              <a:rPr lang="en-US" sz="1600" dirty="0" smtClean="0">
                <a:solidFill>
                  <a:srgbClr val="C00000"/>
                </a:solidFill>
              </a:rPr>
              <a:t>Allow “intelligent” recovery form error conditions;</a:t>
            </a:r>
          </a:p>
          <a:p>
            <a:pPr marL="1371600" lvl="2" indent="-457200">
              <a:buFontTx/>
              <a:buAutoNum type="arabicPeriod"/>
            </a:pPr>
            <a:r>
              <a:rPr lang="en-US" sz="1600" dirty="0" smtClean="0">
                <a:solidFill>
                  <a:srgbClr val="C00000"/>
                </a:solidFill>
              </a:rPr>
              <a:t>Perform quality control.</a:t>
            </a:r>
          </a:p>
          <a:p>
            <a:pPr marL="609600" indent="-609600"/>
            <a:r>
              <a:rPr lang="en-US" sz="2000" dirty="0" smtClean="0">
                <a:solidFill>
                  <a:srgbClr val="0070C0"/>
                </a:solidFill>
              </a:rPr>
              <a:t>The main objective of incorporating sensors in robotic system is to enable robots to work in nonstructural and random environments.</a:t>
            </a:r>
          </a:p>
          <a:p>
            <a:pPr marL="609600" indent="-609600"/>
            <a:r>
              <a:rPr lang="en-US" sz="2000" dirty="0" smtClean="0">
                <a:solidFill>
                  <a:srgbClr val="D60093"/>
                </a:solidFill>
              </a:rPr>
              <a:t>Sensors will make robots more intelligent. But the associated robotic software must have the ability to receive data from the sensors and to process the necessary real time information and commands needed for the decision making.</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2"/>
          <a:srcRect/>
          <a:stretch>
            <a:fillRect/>
          </a:stretch>
        </p:blipFill>
        <p:spPr bwMode="auto">
          <a:xfrm>
            <a:off x="838200" y="533400"/>
            <a:ext cx="7829550" cy="5895975"/>
          </a:xfrm>
          <a:prstGeom prst="rect">
            <a:avLst/>
          </a:prstGeom>
          <a:noFill/>
          <a:ln w="9525">
            <a:noFill/>
            <a:miter lim="800000"/>
            <a:headEnd/>
            <a:tailEnd/>
          </a:ln>
        </p:spPr>
      </p:pic>
    </p:spTree>
  </p:cSld>
  <p:clrMapOvr>
    <a:masterClrMapping/>
  </p:clrMapOvr>
  <p:transition advTm="65440">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srcRect/>
          <a:stretch>
            <a:fillRect/>
          </a:stretch>
        </p:blipFill>
        <p:spPr bwMode="auto">
          <a:xfrm>
            <a:off x="838200" y="609600"/>
            <a:ext cx="7743825" cy="5676900"/>
          </a:xfrm>
          <a:prstGeom prst="rect">
            <a:avLst/>
          </a:prstGeom>
          <a:noFill/>
          <a:ln w="9525">
            <a:noFill/>
            <a:miter lim="800000"/>
            <a:headEnd/>
            <a:tailEnd/>
          </a:ln>
        </p:spPr>
      </p:pic>
    </p:spTree>
  </p:cSld>
  <p:clrMapOvr>
    <a:masterClrMapping/>
  </p:clrMapOvr>
  <p:transition advTm="11323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rrowheads="1"/>
          </p:cNvSpPr>
          <p:nvPr>
            <p:ph type="title"/>
          </p:nvPr>
        </p:nvSpPr>
        <p:spPr>
          <a:xfrm>
            <a:off x="533400" y="274638"/>
            <a:ext cx="8153400" cy="868362"/>
          </a:xfrm>
        </p:spPr>
        <p:txBody>
          <a:bodyPr/>
          <a:lstStyle/>
          <a:p>
            <a:pPr eaLnBrk="1" hangingPunct="1">
              <a:defRPr/>
            </a:pPr>
            <a:r>
              <a:rPr lang="en-IN" altLang="zh-CN" sz="3200" dirty="0" smtClean="0">
                <a:ea typeface="宋体" pitchFamily="2" charset="-122"/>
              </a:rPr>
              <a:t>Information Coding/Processing </a:t>
            </a:r>
            <a:endParaRPr lang="en-US" altLang="zh-CN" sz="3200" dirty="0" smtClean="0">
              <a:ea typeface="宋体" pitchFamily="2" charset="-122"/>
            </a:endParaRPr>
          </a:p>
        </p:txBody>
      </p:sp>
      <p:pic>
        <p:nvPicPr>
          <p:cNvPr id="12291" name="Picture 4"/>
          <p:cNvPicPr>
            <a:picLocks noChangeAspect="1" noChangeArrowheads="1"/>
          </p:cNvPicPr>
          <p:nvPr/>
        </p:nvPicPr>
        <p:blipFill>
          <a:blip r:embed="rId2"/>
          <a:srcRect/>
          <a:stretch>
            <a:fillRect/>
          </a:stretch>
        </p:blipFill>
        <p:spPr bwMode="auto">
          <a:xfrm>
            <a:off x="838200" y="1371600"/>
            <a:ext cx="7629525" cy="4572000"/>
          </a:xfrm>
          <a:prstGeom prst="rect">
            <a:avLst/>
          </a:prstGeom>
          <a:noFill/>
          <a:ln w="9525">
            <a:noFill/>
            <a:miter lim="800000"/>
            <a:headEnd/>
            <a:tailEnd/>
          </a:ln>
        </p:spPr>
      </p:pic>
    </p:spTree>
  </p:cSld>
  <p:clrMapOvr>
    <a:masterClrMapping/>
  </p:clrMapOvr>
  <p:transition advTm="10506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p:cNvSpPr>
            <a:spLocks noGrp="1" noRot="1" noChangeArrowheads="1"/>
          </p:cNvSpPr>
          <p:nvPr>
            <p:ph type="title"/>
          </p:nvPr>
        </p:nvSpPr>
        <p:spPr/>
        <p:txBody>
          <a:bodyPr/>
          <a:lstStyle/>
          <a:p>
            <a:pPr eaLnBrk="1" hangingPunct="1">
              <a:defRPr/>
            </a:pPr>
            <a:r>
              <a:rPr lang="en-IN" altLang="zh-CN" dirty="0" smtClean="0">
                <a:ea typeface="宋体" pitchFamily="2" charset="-122"/>
              </a:rPr>
              <a:t>Data Compensation</a:t>
            </a:r>
            <a:endParaRPr lang="en-US" altLang="zh-CN" dirty="0" smtClean="0">
              <a:ea typeface="宋体" pitchFamily="2" charset="-122"/>
            </a:endParaRPr>
          </a:p>
        </p:txBody>
      </p:sp>
      <p:pic>
        <p:nvPicPr>
          <p:cNvPr id="13315" name="Picture 4"/>
          <p:cNvPicPr>
            <a:picLocks noChangeAspect="1" noChangeArrowheads="1"/>
          </p:cNvPicPr>
          <p:nvPr/>
        </p:nvPicPr>
        <p:blipFill>
          <a:blip r:embed="rId2"/>
          <a:srcRect/>
          <a:stretch>
            <a:fillRect/>
          </a:stretch>
        </p:blipFill>
        <p:spPr bwMode="auto">
          <a:xfrm>
            <a:off x="990600" y="1295400"/>
            <a:ext cx="7400925" cy="4448175"/>
          </a:xfrm>
          <a:prstGeom prst="rect">
            <a:avLst/>
          </a:prstGeom>
          <a:noFill/>
          <a:ln w="9525">
            <a:noFill/>
            <a:miter lim="800000"/>
            <a:headEnd/>
            <a:tailEnd/>
          </a:ln>
        </p:spPr>
      </p:pic>
    </p:spTree>
  </p:cSld>
  <p:clrMapOvr>
    <a:masterClrMapping/>
  </p:clrMapOvr>
  <p:transition advTm="6798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Top Smart Sensors -</a:t>
            </a:r>
            <a:endParaRPr lang="en-US" dirty="0"/>
          </a:p>
        </p:txBody>
      </p:sp>
      <p:sp>
        <p:nvSpPr>
          <p:cNvPr id="3" name="Content Placeholder 2"/>
          <p:cNvSpPr>
            <a:spLocks noGrp="1"/>
          </p:cNvSpPr>
          <p:nvPr>
            <p:ph idx="1"/>
          </p:nvPr>
        </p:nvSpPr>
        <p:spPr/>
        <p:txBody>
          <a:bodyPr/>
          <a:lstStyle/>
          <a:p>
            <a:pPr>
              <a:defRPr/>
            </a:pPr>
            <a:r>
              <a:rPr lang="en-US" sz="2400" dirty="0" smtClean="0"/>
              <a:t>Temperature Sensors</a:t>
            </a:r>
          </a:p>
          <a:p>
            <a:pPr>
              <a:defRPr/>
            </a:pPr>
            <a:r>
              <a:rPr lang="en-US" sz="2400" dirty="0" smtClean="0"/>
              <a:t>Proximity Sensor</a:t>
            </a:r>
          </a:p>
          <a:p>
            <a:pPr>
              <a:defRPr/>
            </a:pPr>
            <a:r>
              <a:rPr lang="en-US" sz="2400" dirty="0" smtClean="0"/>
              <a:t>Pressure Sensor</a:t>
            </a:r>
          </a:p>
          <a:p>
            <a:pPr>
              <a:defRPr/>
            </a:pPr>
            <a:r>
              <a:rPr lang="en-US" sz="2400" dirty="0" smtClean="0"/>
              <a:t>Gas &amp; Smoke Sensor</a:t>
            </a:r>
          </a:p>
          <a:p>
            <a:pPr>
              <a:defRPr/>
            </a:pPr>
            <a:r>
              <a:rPr lang="en-US" sz="2400" dirty="0" smtClean="0"/>
              <a:t>Accelerometer Sensors</a:t>
            </a:r>
          </a:p>
          <a:p>
            <a:pPr>
              <a:defRPr/>
            </a:pPr>
            <a:r>
              <a:rPr lang="en-US" sz="2400" dirty="0" smtClean="0"/>
              <a:t>Level Sensors</a:t>
            </a:r>
          </a:p>
          <a:p>
            <a:pPr>
              <a:defRPr/>
            </a:pPr>
            <a:r>
              <a:rPr lang="en-US" sz="2400" dirty="0" smtClean="0"/>
              <a:t>Image Sensors</a:t>
            </a:r>
          </a:p>
          <a:p>
            <a:pPr>
              <a:defRPr/>
            </a:pPr>
            <a:r>
              <a:rPr lang="en-US" sz="2400" dirty="0" smtClean="0"/>
              <a:t>Motion Detection Sensors</a:t>
            </a:r>
          </a:p>
          <a:p>
            <a:pPr>
              <a:defRPr/>
            </a:pPr>
            <a:r>
              <a:rPr lang="en-US" sz="2400" dirty="0" smtClean="0"/>
              <a:t>Optical Sensors</a:t>
            </a:r>
          </a:p>
          <a:p>
            <a:pPr>
              <a:defRPr/>
            </a:pPr>
            <a:r>
              <a:rPr lang="en-US" sz="2400" dirty="0" smtClean="0"/>
              <a:t>Gyroscope Sensors</a:t>
            </a:r>
          </a:p>
          <a:p>
            <a:pPr>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Rot="1" noChangeArrowheads="1"/>
          </p:cNvSpPr>
          <p:nvPr>
            <p:ph type="title"/>
          </p:nvPr>
        </p:nvSpPr>
        <p:spPr>
          <a:xfrm>
            <a:off x="533400" y="274638"/>
            <a:ext cx="8153400" cy="1020762"/>
          </a:xfrm>
        </p:spPr>
        <p:txBody>
          <a:bodyPr/>
          <a:lstStyle/>
          <a:p>
            <a:pPr eaLnBrk="1" hangingPunct="1">
              <a:defRPr/>
            </a:pPr>
            <a:r>
              <a:rPr lang="en-IN" altLang="zh-CN" sz="4000" dirty="0" smtClean="0">
                <a:ea typeface="宋体" pitchFamily="2" charset="-122"/>
              </a:rPr>
              <a:t>Smart Sensors (Cont..)</a:t>
            </a:r>
            <a:endParaRPr lang="zh-CN" altLang="en-US" sz="4000" dirty="0" smtClean="0">
              <a:ea typeface="宋体" pitchFamily="2" charset="-122"/>
            </a:endParaRPr>
          </a:p>
        </p:txBody>
      </p:sp>
      <p:pic>
        <p:nvPicPr>
          <p:cNvPr id="15363" name="Picture 4"/>
          <p:cNvPicPr>
            <a:picLocks noChangeAspect="1" noChangeArrowheads="1"/>
          </p:cNvPicPr>
          <p:nvPr/>
        </p:nvPicPr>
        <p:blipFill>
          <a:blip r:embed="rId3"/>
          <a:srcRect/>
          <a:stretch>
            <a:fillRect/>
          </a:stretch>
        </p:blipFill>
        <p:spPr bwMode="auto">
          <a:xfrm>
            <a:off x="914400" y="1600200"/>
            <a:ext cx="7781925" cy="4400550"/>
          </a:xfrm>
          <a:prstGeom prst="rect">
            <a:avLst/>
          </a:prstGeom>
          <a:noFill/>
          <a:ln w="9525">
            <a:noFill/>
            <a:miter lim="800000"/>
            <a:headEnd/>
            <a:tailEnd/>
          </a:ln>
        </p:spPr>
      </p:pic>
    </p:spTree>
  </p:cSld>
  <p:clrMapOvr>
    <a:masterClrMapping/>
  </p:clrMapOvr>
  <p:transition advTm="125591">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Rot="1" noChangeArrowheads="1"/>
          </p:cNvSpPr>
          <p:nvPr>
            <p:ph type="title"/>
          </p:nvPr>
        </p:nvSpPr>
        <p:spPr>
          <a:xfrm>
            <a:off x="533400" y="274638"/>
            <a:ext cx="8153400" cy="868362"/>
          </a:xfrm>
        </p:spPr>
        <p:txBody>
          <a:bodyPr/>
          <a:lstStyle/>
          <a:p>
            <a:pPr eaLnBrk="1" hangingPunct="1">
              <a:defRPr/>
            </a:pPr>
            <a:r>
              <a:rPr lang="en-IN" altLang="zh-CN" sz="4000" dirty="0" smtClean="0">
                <a:ea typeface="宋体" pitchFamily="2" charset="-122"/>
              </a:rPr>
              <a:t>Smart Sensors (Cont..)</a:t>
            </a:r>
            <a:endParaRPr lang="zh-CN" altLang="en-US" sz="4000" dirty="0" smtClean="0">
              <a:ea typeface="宋体" pitchFamily="2" charset="-122"/>
            </a:endParaRPr>
          </a:p>
        </p:txBody>
      </p:sp>
      <p:pic>
        <p:nvPicPr>
          <p:cNvPr id="16387" name="Picture 6"/>
          <p:cNvPicPr>
            <a:picLocks noChangeAspect="1" noChangeArrowheads="1"/>
          </p:cNvPicPr>
          <p:nvPr/>
        </p:nvPicPr>
        <p:blipFill>
          <a:blip r:embed="rId3"/>
          <a:srcRect/>
          <a:stretch>
            <a:fillRect/>
          </a:stretch>
        </p:blipFill>
        <p:spPr bwMode="auto">
          <a:xfrm>
            <a:off x="990600" y="1371600"/>
            <a:ext cx="7800975" cy="4391025"/>
          </a:xfrm>
          <a:prstGeom prst="rect">
            <a:avLst/>
          </a:prstGeom>
          <a:noFill/>
          <a:ln w="9525">
            <a:noFill/>
            <a:miter lim="800000"/>
            <a:headEnd/>
            <a:tailEnd/>
          </a:ln>
        </p:spPr>
      </p:pic>
    </p:spTree>
  </p:cSld>
  <p:clrMapOvr>
    <a:masterClrMapping/>
  </p:clrMapOvr>
  <p:transition advTm="125591">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17411" name="Picture 2"/>
          <p:cNvPicPr>
            <a:picLocks noChangeAspect="1" noChangeArrowheads="1"/>
          </p:cNvPicPr>
          <p:nvPr/>
        </p:nvPicPr>
        <p:blipFill>
          <a:blip r:embed="rId2"/>
          <a:srcRect/>
          <a:stretch>
            <a:fillRect/>
          </a:stretch>
        </p:blipFill>
        <p:spPr bwMode="auto">
          <a:xfrm>
            <a:off x="914400" y="1600200"/>
            <a:ext cx="7791450" cy="43434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18435" name="Picture 2"/>
          <p:cNvPicPr>
            <a:picLocks noChangeAspect="1" noChangeArrowheads="1"/>
          </p:cNvPicPr>
          <p:nvPr/>
        </p:nvPicPr>
        <p:blipFill>
          <a:blip r:embed="rId2"/>
          <a:srcRect/>
          <a:stretch>
            <a:fillRect/>
          </a:stretch>
        </p:blipFill>
        <p:spPr bwMode="auto">
          <a:xfrm>
            <a:off x="914400" y="1600200"/>
            <a:ext cx="7839075" cy="44386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19459" name="Picture 2"/>
          <p:cNvPicPr>
            <a:picLocks noChangeAspect="1" noChangeArrowheads="1"/>
          </p:cNvPicPr>
          <p:nvPr/>
        </p:nvPicPr>
        <p:blipFill>
          <a:blip r:embed="rId2"/>
          <a:srcRect/>
          <a:stretch>
            <a:fillRect/>
          </a:stretch>
        </p:blipFill>
        <p:spPr bwMode="auto">
          <a:xfrm>
            <a:off x="838200" y="1752600"/>
            <a:ext cx="7858125" cy="43529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Semiconductor Sensors</a:t>
            </a:r>
            <a:endParaRPr lang="en-US" dirty="0"/>
          </a:p>
        </p:txBody>
      </p:sp>
      <p:sp>
        <p:nvSpPr>
          <p:cNvPr id="3" name="Content Placeholder 2"/>
          <p:cNvSpPr>
            <a:spLocks noGrp="1"/>
          </p:cNvSpPr>
          <p:nvPr>
            <p:ph idx="1"/>
          </p:nvPr>
        </p:nvSpPr>
        <p:spPr/>
        <p:txBody>
          <a:bodyPr>
            <a:normAutofit/>
          </a:bodyPr>
          <a:lstStyle/>
          <a:p>
            <a:r>
              <a:rPr lang="en-IN" dirty="0" smtClean="0"/>
              <a:t>Silicon is the most favoured and largely utilized element with all its physical properties suited for development of smart sensors.</a:t>
            </a:r>
          </a:p>
          <a:p>
            <a:r>
              <a:rPr lang="en-IN" dirty="0" smtClean="0"/>
              <a:t>Semiconductor materials have been used for measurement of temperature, strain, etc.</a:t>
            </a:r>
          </a:p>
          <a:p>
            <a:r>
              <a:rPr lang="en-IN" dirty="0" smtClean="0"/>
              <a:t>For pressure measurements, the mechanical properties of silicon have been proved to </a:t>
            </a:r>
            <a:r>
              <a:rPr lang="en-IN" smtClean="0"/>
              <a:t>be extremely </a:t>
            </a:r>
            <a:r>
              <a:rPr lang="en-IN" dirty="0" smtClean="0"/>
              <a:t>suitable.</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20483" name="Picture 2"/>
          <p:cNvPicPr>
            <a:picLocks noChangeAspect="1" noChangeArrowheads="1"/>
          </p:cNvPicPr>
          <p:nvPr/>
        </p:nvPicPr>
        <p:blipFill>
          <a:blip r:embed="rId2"/>
          <a:srcRect/>
          <a:stretch>
            <a:fillRect/>
          </a:stretch>
        </p:blipFill>
        <p:spPr bwMode="auto">
          <a:xfrm>
            <a:off x="914400" y="1600200"/>
            <a:ext cx="7858125" cy="43815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21507" name="Picture 2"/>
          <p:cNvPicPr>
            <a:picLocks noChangeAspect="1" noChangeArrowheads="1"/>
          </p:cNvPicPr>
          <p:nvPr/>
        </p:nvPicPr>
        <p:blipFill>
          <a:blip r:embed="rId2"/>
          <a:srcRect/>
          <a:stretch>
            <a:fillRect/>
          </a:stretch>
        </p:blipFill>
        <p:spPr bwMode="auto">
          <a:xfrm>
            <a:off x="990600" y="1524000"/>
            <a:ext cx="7791450" cy="4333875"/>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22531" name="Picture 2"/>
          <p:cNvPicPr>
            <a:picLocks noChangeAspect="1" noChangeArrowheads="1"/>
          </p:cNvPicPr>
          <p:nvPr/>
        </p:nvPicPr>
        <p:blipFill>
          <a:blip r:embed="rId2"/>
          <a:srcRect/>
          <a:stretch>
            <a:fillRect/>
          </a:stretch>
        </p:blipFill>
        <p:spPr bwMode="auto">
          <a:xfrm>
            <a:off x="914400" y="1752600"/>
            <a:ext cx="7848600" cy="423862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23555" name="Picture 2"/>
          <p:cNvPicPr>
            <a:picLocks noChangeAspect="1" noChangeArrowheads="1"/>
          </p:cNvPicPr>
          <p:nvPr/>
        </p:nvPicPr>
        <p:blipFill>
          <a:blip r:embed="rId2"/>
          <a:srcRect/>
          <a:stretch>
            <a:fillRect/>
          </a:stretch>
        </p:blipFill>
        <p:spPr bwMode="auto">
          <a:xfrm>
            <a:off x="838200" y="1524000"/>
            <a:ext cx="7743825" cy="43338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ltLang="zh-CN" dirty="0" smtClean="0">
                <a:ea typeface="宋体" pitchFamily="2" charset="-122"/>
              </a:rPr>
              <a:t>Smart Sensors (Cont..)</a:t>
            </a:r>
            <a:endParaRPr lang="en-US" dirty="0"/>
          </a:p>
        </p:txBody>
      </p:sp>
      <p:pic>
        <p:nvPicPr>
          <p:cNvPr id="24579" name="Picture 2"/>
          <p:cNvPicPr>
            <a:picLocks noChangeAspect="1" noChangeArrowheads="1"/>
          </p:cNvPicPr>
          <p:nvPr/>
        </p:nvPicPr>
        <p:blipFill>
          <a:blip r:embed="rId2"/>
          <a:srcRect/>
          <a:stretch>
            <a:fillRect/>
          </a:stretch>
        </p:blipFill>
        <p:spPr bwMode="auto">
          <a:xfrm>
            <a:off x="914400" y="1600200"/>
            <a:ext cx="7743825" cy="435292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944562"/>
          </a:xfrm>
        </p:spPr>
        <p:txBody>
          <a:bodyPr/>
          <a:lstStyle/>
          <a:p>
            <a:pPr algn="l">
              <a:defRPr/>
            </a:pPr>
            <a:r>
              <a:rPr lang="en-IN" dirty="0" smtClean="0"/>
              <a:t>Advantage - </a:t>
            </a:r>
            <a:endParaRPr lang="en-US" dirty="0"/>
          </a:p>
        </p:txBody>
      </p:sp>
      <p:pic>
        <p:nvPicPr>
          <p:cNvPr id="25603" name="Picture 2"/>
          <p:cNvPicPr>
            <a:picLocks noChangeAspect="1" noChangeArrowheads="1"/>
          </p:cNvPicPr>
          <p:nvPr/>
        </p:nvPicPr>
        <p:blipFill>
          <a:blip r:embed="rId2"/>
          <a:srcRect/>
          <a:stretch>
            <a:fillRect/>
          </a:stretch>
        </p:blipFill>
        <p:spPr bwMode="auto">
          <a:xfrm>
            <a:off x="838200" y="1524000"/>
            <a:ext cx="7486650" cy="442912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IN" dirty="0" smtClean="0"/>
              <a:t>Disadvantages - </a:t>
            </a:r>
            <a:endParaRPr lang="en-US" dirty="0"/>
          </a:p>
        </p:txBody>
      </p:sp>
      <p:pic>
        <p:nvPicPr>
          <p:cNvPr id="26627" name="Picture 2"/>
          <p:cNvPicPr>
            <a:picLocks noChangeAspect="1" noChangeArrowheads="1"/>
          </p:cNvPicPr>
          <p:nvPr/>
        </p:nvPicPr>
        <p:blipFill>
          <a:blip r:embed="rId2"/>
          <a:srcRect/>
          <a:stretch>
            <a:fillRect/>
          </a:stretch>
        </p:blipFill>
        <p:spPr bwMode="auto">
          <a:xfrm>
            <a:off x="914400" y="1581150"/>
            <a:ext cx="7315200" cy="36957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ccel"/>
          <p:cNvPicPr>
            <a:picLocks noChangeAspect="1" noChangeArrowheads="1"/>
          </p:cNvPicPr>
          <p:nvPr/>
        </p:nvPicPr>
        <p:blipFill>
          <a:blip r:embed="rId3"/>
          <a:srcRect/>
          <a:stretch>
            <a:fillRect/>
          </a:stretch>
        </p:blipFill>
        <p:spPr bwMode="auto">
          <a:xfrm>
            <a:off x="354013" y="309563"/>
            <a:ext cx="795337" cy="865187"/>
          </a:xfrm>
          <a:prstGeom prst="rect">
            <a:avLst/>
          </a:prstGeom>
          <a:noFill/>
          <a:ln w="9525">
            <a:noFill/>
            <a:miter lim="800000"/>
            <a:headEnd/>
            <a:tailEnd/>
          </a:ln>
        </p:spPr>
      </p:pic>
      <p:pic>
        <p:nvPicPr>
          <p:cNvPr id="21507" name="Picture 3" descr="cds"/>
          <p:cNvPicPr>
            <a:picLocks noChangeAspect="1" noChangeArrowheads="1"/>
          </p:cNvPicPr>
          <p:nvPr/>
        </p:nvPicPr>
        <p:blipFill>
          <a:blip r:embed="rId4"/>
          <a:srcRect/>
          <a:stretch>
            <a:fillRect/>
          </a:stretch>
        </p:blipFill>
        <p:spPr bwMode="auto">
          <a:xfrm>
            <a:off x="1938338" y="1746250"/>
            <a:ext cx="728662" cy="885825"/>
          </a:xfrm>
          <a:prstGeom prst="rect">
            <a:avLst/>
          </a:prstGeom>
          <a:noFill/>
          <a:ln w="9525">
            <a:noFill/>
            <a:miter lim="800000"/>
            <a:headEnd/>
            <a:tailEnd/>
          </a:ln>
        </p:spPr>
      </p:pic>
      <p:pic>
        <p:nvPicPr>
          <p:cNvPr id="21508" name="Picture 4" descr="dirrs"/>
          <p:cNvPicPr>
            <a:picLocks noChangeAspect="1" noChangeArrowheads="1"/>
          </p:cNvPicPr>
          <p:nvPr/>
        </p:nvPicPr>
        <p:blipFill>
          <a:blip r:embed="rId5"/>
          <a:srcRect/>
          <a:stretch>
            <a:fillRect/>
          </a:stretch>
        </p:blipFill>
        <p:spPr bwMode="auto">
          <a:xfrm>
            <a:off x="319088" y="1585913"/>
            <a:ext cx="1219200" cy="1212850"/>
          </a:xfrm>
          <a:prstGeom prst="rect">
            <a:avLst/>
          </a:prstGeom>
          <a:noFill/>
          <a:ln w="9525">
            <a:noFill/>
            <a:miter lim="800000"/>
            <a:headEnd/>
            <a:tailEnd/>
          </a:ln>
        </p:spPr>
      </p:pic>
      <p:pic>
        <p:nvPicPr>
          <p:cNvPr id="21509" name="Picture 5" descr="gyro"/>
          <p:cNvPicPr>
            <a:picLocks noChangeAspect="1" noChangeArrowheads="1"/>
          </p:cNvPicPr>
          <p:nvPr/>
        </p:nvPicPr>
        <p:blipFill>
          <a:blip r:embed="rId6"/>
          <a:srcRect/>
          <a:stretch>
            <a:fillRect/>
          </a:stretch>
        </p:blipFill>
        <p:spPr bwMode="auto">
          <a:xfrm>
            <a:off x="1435100" y="325438"/>
            <a:ext cx="981075" cy="838200"/>
          </a:xfrm>
          <a:prstGeom prst="rect">
            <a:avLst/>
          </a:prstGeom>
          <a:noFill/>
          <a:ln w="9525">
            <a:noFill/>
            <a:miter lim="800000"/>
            <a:headEnd/>
            <a:tailEnd/>
          </a:ln>
        </p:spPr>
      </p:pic>
      <p:pic>
        <p:nvPicPr>
          <p:cNvPr id="21510" name="Picture 6" descr="ir_lens"/>
          <p:cNvPicPr>
            <a:picLocks noChangeAspect="1" noChangeArrowheads="1"/>
          </p:cNvPicPr>
          <p:nvPr/>
        </p:nvPicPr>
        <p:blipFill>
          <a:blip r:embed="rId7"/>
          <a:srcRect/>
          <a:stretch>
            <a:fillRect/>
          </a:stretch>
        </p:blipFill>
        <p:spPr bwMode="auto">
          <a:xfrm>
            <a:off x="1562100" y="3209925"/>
            <a:ext cx="1257300" cy="866775"/>
          </a:xfrm>
          <a:prstGeom prst="rect">
            <a:avLst/>
          </a:prstGeom>
          <a:noFill/>
          <a:ln w="9525">
            <a:noFill/>
            <a:miter lim="800000"/>
            <a:headEnd/>
            <a:tailEnd/>
          </a:ln>
        </p:spPr>
      </p:pic>
      <p:pic>
        <p:nvPicPr>
          <p:cNvPr id="21511" name="Picture 7" descr="ir_pin"/>
          <p:cNvPicPr>
            <a:picLocks noChangeAspect="1" noChangeArrowheads="1"/>
          </p:cNvPicPr>
          <p:nvPr/>
        </p:nvPicPr>
        <p:blipFill>
          <a:blip r:embed="rId8"/>
          <a:srcRect/>
          <a:stretch>
            <a:fillRect/>
          </a:stretch>
        </p:blipFill>
        <p:spPr bwMode="auto">
          <a:xfrm>
            <a:off x="914400" y="3181350"/>
            <a:ext cx="460375" cy="914400"/>
          </a:xfrm>
          <a:prstGeom prst="rect">
            <a:avLst/>
          </a:prstGeom>
          <a:noFill/>
          <a:ln w="9525">
            <a:noFill/>
            <a:miter lim="800000"/>
            <a:headEnd/>
            <a:tailEnd/>
          </a:ln>
        </p:spPr>
      </p:pic>
      <p:pic>
        <p:nvPicPr>
          <p:cNvPr id="21512" name="Picture 8" descr="ir_ref_1"/>
          <p:cNvPicPr>
            <a:picLocks noChangeAspect="1" noChangeArrowheads="1"/>
          </p:cNvPicPr>
          <p:nvPr/>
        </p:nvPicPr>
        <p:blipFill>
          <a:blip r:embed="rId9"/>
          <a:srcRect/>
          <a:stretch>
            <a:fillRect/>
          </a:stretch>
        </p:blipFill>
        <p:spPr bwMode="auto">
          <a:xfrm>
            <a:off x="352425" y="4343400"/>
            <a:ext cx="619125" cy="742950"/>
          </a:xfrm>
          <a:prstGeom prst="rect">
            <a:avLst/>
          </a:prstGeom>
          <a:noFill/>
          <a:ln w="9525">
            <a:noFill/>
            <a:miter lim="800000"/>
            <a:headEnd/>
            <a:tailEnd/>
          </a:ln>
        </p:spPr>
      </p:pic>
      <p:pic>
        <p:nvPicPr>
          <p:cNvPr id="21513" name="Picture 9" descr="piezo"/>
          <p:cNvPicPr>
            <a:picLocks noChangeAspect="1" noChangeArrowheads="1"/>
          </p:cNvPicPr>
          <p:nvPr/>
        </p:nvPicPr>
        <p:blipFill>
          <a:blip r:embed="rId10"/>
          <a:srcRect/>
          <a:stretch>
            <a:fillRect/>
          </a:stretch>
        </p:blipFill>
        <p:spPr bwMode="auto">
          <a:xfrm>
            <a:off x="7254875" y="5183188"/>
            <a:ext cx="1679575" cy="1331912"/>
          </a:xfrm>
          <a:prstGeom prst="rect">
            <a:avLst/>
          </a:prstGeom>
          <a:noFill/>
          <a:ln w="9525">
            <a:noFill/>
            <a:miter lim="800000"/>
            <a:headEnd/>
            <a:tailEnd/>
          </a:ln>
        </p:spPr>
      </p:pic>
      <p:pic>
        <p:nvPicPr>
          <p:cNvPr id="21514" name="Picture 10" descr="pyro"/>
          <p:cNvPicPr>
            <a:picLocks noChangeAspect="1" noChangeArrowheads="1"/>
          </p:cNvPicPr>
          <p:nvPr/>
        </p:nvPicPr>
        <p:blipFill>
          <a:blip r:embed="rId11"/>
          <a:srcRect/>
          <a:stretch>
            <a:fillRect/>
          </a:stretch>
        </p:blipFill>
        <p:spPr bwMode="auto">
          <a:xfrm>
            <a:off x="6999288" y="1295400"/>
            <a:ext cx="742950" cy="771525"/>
          </a:xfrm>
          <a:prstGeom prst="rect">
            <a:avLst/>
          </a:prstGeom>
          <a:noFill/>
          <a:ln w="9525">
            <a:noFill/>
            <a:miter lim="800000"/>
            <a:headEnd/>
            <a:tailEnd/>
          </a:ln>
        </p:spPr>
      </p:pic>
      <p:pic>
        <p:nvPicPr>
          <p:cNvPr id="21515" name="Picture 11" descr="pend"/>
          <p:cNvPicPr>
            <a:picLocks noChangeAspect="1" noChangeArrowheads="1"/>
          </p:cNvPicPr>
          <p:nvPr/>
        </p:nvPicPr>
        <p:blipFill>
          <a:blip r:embed="rId12">
            <a:lum bright="12000" contrast="-12000"/>
          </a:blip>
          <a:srcRect/>
          <a:stretch>
            <a:fillRect/>
          </a:stretch>
        </p:blipFill>
        <p:spPr bwMode="auto">
          <a:xfrm>
            <a:off x="2917825" y="479425"/>
            <a:ext cx="1143000" cy="1001713"/>
          </a:xfrm>
          <a:prstGeom prst="rect">
            <a:avLst/>
          </a:prstGeom>
          <a:noFill/>
          <a:ln w="9525">
            <a:noFill/>
            <a:miter lim="800000"/>
            <a:headEnd/>
            <a:tailEnd/>
          </a:ln>
        </p:spPr>
      </p:pic>
      <p:pic>
        <p:nvPicPr>
          <p:cNvPr id="21516" name="Picture 12" descr="bend"/>
          <p:cNvPicPr>
            <a:picLocks noChangeAspect="1" noChangeArrowheads="1"/>
          </p:cNvPicPr>
          <p:nvPr/>
        </p:nvPicPr>
        <p:blipFill>
          <a:blip r:embed="rId13"/>
          <a:srcRect/>
          <a:stretch>
            <a:fillRect/>
          </a:stretch>
        </p:blipFill>
        <p:spPr bwMode="auto">
          <a:xfrm>
            <a:off x="2982913" y="1985963"/>
            <a:ext cx="2438400" cy="255587"/>
          </a:xfrm>
          <a:prstGeom prst="rect">
            <a:avLst/>
          </a:prstGeom>
          <a:noFill/>
          <a:ln w="9525">
            <a:noFill/>
            <a:miter lim="800000"/>
            <a:headEnd/>
            <a:tailEnd/>
          </a:ln>
        </p:spPr>
      </p:pic>
      <p:pic>
        <p:nvPicPr>
          <p:cNvPr id="21517" name="Picture 13" descr="pol4"/>
          <p:cNvPicPr>
            <a:picLocks noChangeAspect="1" noChangeArrowheads="1"/>
          </p:cNvPicPr>
          <p:nvPr/>
        </p:nvPicPr>
        <p:blipFill>
          <a:blip r:embed="rId14"/>
          <a:srcRect/>
          <a:stretch>
            <a:fillRect/>
          </a:stretch>
        </p:blipFill>
        <p:spPr bwMode="auto">
          <a:xfrm>
            <a:off x="7251700" y="2455863"/>
            <a:ext cx="1654175" cy="931862"/>
          </a:xfrm>
          <a:prstGeom prst="rect">
            <a:avLst/>
          </a:prstGeom>
          <a:noFill/>
          <a:ln w="9525">
            <a:noFill/>
            <a:miter lim="800000"/>
            <a:headEnd/>
            <a:tailEnd/>
          </a:ln>
        </p:spPr>
      </p:pic>
      <p:pic>
        <p:nvPicPr>
          <p:cNvPr id="21518" name="Picture 14" descr="vector2x2_sm"/>
          <p:cNvPicPr>
            <a:picLocks noChangeAspect="1" noChangeArrowheads="1"/>
          </p:cNvPicPr>
          <p:nvPr/>
        </p:nvPicPr>
        <p:blipFill>
          <a:blip r:embed="rId15"/>
          <a:srcRect/>
          <a:stretch>
            <a:fillRect/>
          </a:stretch>
        </p:blipFill>
        <p:spPr bwMode="auto">
          <a:xfrm>
            <a:off x="4338638" y="5456238"/>
            <a:ext cx="1295400" cy="1096962"/>
          </a:xfrm>
          <a:prstGeom prst="rect">
            <a:avLst/>
          </a:prstGeom>
          <a:noFill/>
          <a:ln w="9525">
            <a:noFill/>
            <a:miter lim="800000"/>
            <a:headEnd/>
            <a:tailEnd/>
          </a:ln>
        </p:spPr>
      </p:pic>
      <p:pic>
        <p:nvPicPr>
          <p:cNvPr id="21519" name="Picture 15" descr="swpbmt"/>
          <p:cNvPicPr>
            <a:picLocks noChangeAspect="1" noChangeArrowheads="1"/>
          </p:cNvPicPr>
          <p:nvPr/>
        </p:nvPicPr>
        <p:blipFill>
          <a:blip r:embed="rId16"/>
          <a:srcRect/>
          <a:stretch>
            <a:fillRect/>
          </a:stretch>
        </p:blipFill>
        <p:spPr bwMode="auto">
          <a:xfrm>
            <a:off x="5345113" y="2963863"/>
            <a:ext cx="533400" cy="514350"/>
          </a:xfrm>
          <a:prstGeom prst="rect">
            <a:avLst/>
          </a:prstGeom>
          <a:noFill/>
          <a:ln w="9525">
            <a:noFill/>
            <a:miter lim="800000"/>
            <a:headEnd/>
            <a:tailEnd/>
          </a:ln>
        </p:spPr>
      </p:pic>
      <p:pic>
        <p:nvPicPr>
          <p:cNvPr id="21520" name="Picture 16" descr="magprox"/>
          <p:cNvPicPr>
            <a:picLocks noChangeAspect="1" noChangeArrowheads="1"/>
          </p:cNvPicPr>
          <p:nvPr/>
        </p:nvPicPr>
        <p:blipFill>
          <a:blip r:embed="rId17"/>
          <a:srcRect/>
          <a:stretch>
            <a:fillRect/>
          </a:stretch>
        </p:blipFill>
        <p:spPr bwMode="auto">
          <a:xfrm>
            <a:off x="4662488" y="3868738"/>
            <a:ext cx="1157287" cy="636587"/>
          </a:xfrm>
          <a:prstGeom prst="rect">
            <a:avLst/>
          </a:prstGeom>
          <a:noFill/>
          <a:ln w="9525">
            <a:noFill/>
            <a:miter lim="800000"/>
            <a:headEnd/>
            <a:tailEnd/>
          </a:ln>
        </p:spPr>
      </p:pic>
      <p:pic>
        <p:nvPicPr>
          <p:cNvPr id="21521" name="Picture 17" descr="pressure"/>
          <p:cNvPicPr>
            <a:picLocks noChangeAspect="1" noChangeArrowheads="1"/>
          </p:cNvPicPr>
          <p:nvPr/>
        </p:nvPicPr>
        <p:blipFill>
          <a:blip r:embed="rId18"/>
          <a:srcRect/>
          <a:stretch>
            <a:fillRect/>
          </a:stretch>
        </p:blipFill>
        <p:spPr bwMode="auto">
          <a:xfrm>
            <a:off x="6038850" y="2625725"/>
            <a:ext cx="1100138" cy="720725"/>
          </a:xfrm>
          <a:prstGeom prst="rect">
            <a:avLst/>
          </a:prstGeom>
          <a:noFill/>
          <a:ln w="9525">
            <a:noFill/>
            <a:miter lim="800000"/>
            <a:headEnd/>
            <a:tailEnd/>
          </a:ln>
        </p:spPr>
      </p:pic>
      <p:pic>
        <p:nvPicPr>
          <p:cNvPr id="21522" name="Picture 18" descr="reed"/>
          <p:cNvPicPr>
            <a:picLocks noChangeAspect="1" noChangeArrowheads="1"/>
          </p:cNvPicPr>
          <p:nvPr/>
        </p:nvPicPr>
        <p:blipFill>
          <a:blip r:embed="rId19"/>
          <a:srcRect/>
          <a:stretch>
            <a:fillRect/>
          </a:stretch>
        </p:blipFill>
        <p:spPr bwMode="auto">
          <a:xfrm>
            <a:off x="4438650" y="4795838"/>
            <a:ext cx="1524000" cy="212725"/>
          </a:xfrm>
          <a:prstGeom prst="rect">
            <a:avLst/>
          </a:prstGeom>
          <a:noFill/>
          <a:ln w="9525">
            <a:noFill/>
            <a:miter lim="800000"/>
            <a:headEnd/>
            <a:tailEnd/>
          </a:ln>
        </p:spPr>
      </p:pic>
      <p:pic>
        <p:nvPicPr>
          <p:cNvPr id="21523" name="Picture 19" descr="ball2"/>
          <p:cNvPicPr>
            <a:picLocks noChangeAspect="1" noChangeArrowheads="1"/>
          </p:cNvPicPr>
          <p:nvPr/>
        </p:nvPicPr>
        <p:blipFill>
          <a:blip r:embed="rId20"/>
          <a:srcRect/>
          <a:stretch>
            <a:fillRect/>
          </a:stretch>
        </p:blipFill>
        <p:spPr bwMode="auto">
          <a:xfrm>
            <a:off x="3921125" y="2774950"/>
            <a:ext cx="1143000" cy="928688"/>
          </a:xfrm>
          <a:prstGeom prst="rect">
            <a:avLst/>
          </a:prstGeom>
          <a:noFill/>
          <a:ln w="9525">
            <a:noFill/>
            <a:miter lim="800000"/>
            <a:headEnd/>
            <a:tailEnd/>
          </a:ln>
        </p:spPr>
      </p:pic>
      <p:pic>
        <p:nvPicPr>
          <p:cNvPr id="21524" name="Picture 20" descr="limit1"/>
          <p:cNvPicPr>
            <a:picLocks noChangeAspect="1" noChangeArrowheads="1"/>
          </p:cNvPicPr>
          <p:nvPr/>
        </p:nvPicPr>
        <p:blipFill>
          <a:blip r:embed="rId21"/>
          <a:srcRect/>
          <a:stretch>
            <a:fillRect/>
          </a:stretch>
        </p:blipFill>
        <p:spPr bwMode="auto">
          <a:xfrm>
            <a:off x="3044825" y="2746375"/>
            <a:ext cx="646113" cy="695325"/>
          </a:xfrm>
          <a:prstGeom prst="rect">
            <a:avLst/>
          </a:prstGeom>
          <a:noFill/>
          <a:ln w="9525">
            <a:noFill/>
            <a:miter lim="800000"/>
            <a:headEnd/>
            <a:tailEnd/>
          </a:ln>
        </p:spPr>
      </p:pic>
      <p:pic>
        <p:nvPicPr>
          <p:cNvPr id="21525" name="Picture 21" descr="geiger"/>
          <p:cNvPicPr>
            <a:picLocks noChangeAspect="1" noChangeArrowheads="1"/>
          </p:cNvPicPr>
          <p:nvPr/>
        </p:nvPicPr>
        <p:blipFill>
          <a:blip r:embed="rId22"/>
          <a:srcRect/>
          <a:stretch>
            <a:fillRect/>
          </a:stretch>
        </p:blipFill>
        <p:spPr bwMode="auto">
          <a:xfrm>
            <a:off x="8139113" y="392113"/>
            <a:ext cx="454025" cy="1262062"/>
          </a:xfrm>
          <a:prstGeom prst="rect">
            <a:avLst/>
          </a:prstGeom>
          <a:noFill/>
          <a:ln w="9525">
            <a:noFill/>
            <a:miter lim="800000"/>
            <a:headEnd/>
            <a:tailEnd/>
          </a:ln>
        </p:spPr>
      </p:pic>
      <p:pic>
        <p:nvPicPr>
          <p:cNvPr id="21526" name="Picture 22" descr="gas2"/>
          <p:cNvPicPr>
            <a:picLocks noChangeAspect="1" noChangeArrowheads="1"/>
          </p:cNvPicPr>
          <p:nvPr/>
        </p:nvPicPr>
        <p:blipFill>
          <a:blip r:embed="rId23"/>
          <a:srcRect/>
          <a:stretch>
            <a:fillRect/>
          </a:stretch>
        </p:blipFill>
        <p:spPr bwMode="auto">
          <a:xfrm>
            <a:off x="7108825" y="304800"/>
            <a:ext cx="585788" cy="671513"/>
          </a:xfrm>
          <a:prstGeom prst="rect">
            <a:avLst/>
          </a:prstGeom>
          <a:noFill/>
          <a:ln w="9525">
            <a:noFill/>
            <a:miter lim="800000"/>
            <a:headEnd/>
            <a:tailEnd/>
          </a:ln>
        </p:spPr>
      </p:pic>
      <p:pic>
        <p:nvPicPr>
          <p:cNvPr id="21527" name="Picture 23" descr="flexfr2"/>
          <p:cNvPicPr>
            <a:picLocks noChangeAspect="1" noChangeArrowheads="1"/>
          </p:cNvPicPr>
          <p:nvPr/>
        </p:nvPicPr>
        <p:blipFill>
          <a:blip r:embed="rId24"/>
          <a:srcRect/>
          <a:stretch>
            <a:fillRect/>
          </a:stretch>
        </p:blipFill>
        <p:spPr bwMode="auto">
          <a:xfrm>
            <a:off x="3059113" y="2214563"/>
            <a:ext cx="2314575" cy="206375"/>
          </a:xfrm>
          <a:prstGeom prst="rect">
            <a:avLst/>
          </a:prstGeom>
          <a:noFill/>
          <a:ln w="9525">
            <a:noFill/>
            <a:miter lim="800000"/>
            <a:headEnd/>
            <a:tailEnd/>
          </a:ln>
        </p:spPr>
      </p:pic>
      <p:pic>
        <p:nvPicPr>
          <p:cNvPr id="21528" name="Picture 24" descr="pz_film2"/>
          <p:cNvPicPr>
            <a:picLocks noChangeAspect="1" noChangeArrowheads="1"/>
          </p:cNvPicPr>
          <p:nvPr/>
        </p:nvPicPr>
        <p:blipFill>
          <a:blip r:embed="rId25"/>
          <a:srcRect/>
          <a:stretch>
            <a:fillRect/>
          </a:stretch>
        </p:blipFill>
        <p:spPr bwMode="auto">
          <a:xfrm>
            <a:off x="4225925" y="1273175"/>
            <a:ext cx="1143000" cy="354013"/>
          </a:xfrm>
          <a:prstGeom prst="rect">
            <a:avLst/>
          </a:prstGeom>
          <a:noFill/>
          <a:ln w="9525">
            <a:noFill/>
            <a:miter lim="800000"/>
            <a:headEnd/>
            <a:tailEnd/>
          </a:ln>
        </p:spPr>
      </p:pic>
      <p:pic>
        <p:nvPicPr>
          <p:cNvPr id="21529" name="Picture 25" descr="thermist"/>
          <p:cNvPicPr>
            <a:picLocks noChangeAspect="1" noChangeArrowheads="1"/>
          </p:cNvPicPr>
          <p:nvPr/>
        </p:nvPicPr>
        <p:blipFill>
          <a:blip r:embed="rId26"/>
          <a:srcRect/>
          <a:stretch>
            <a:fillRect/>
          </a:stretch>
        </p:blipFill>
        <p:spPr bwMode="auto">
          <a:xfrm>
            <a:off x="3033713" y="4008438"/>
            <a:ext cx="1008062" cy="333375"/>
          </a:xfrm>
          <a:prstGeom prst="rect">
            <a:avLst/>
          </a:prstGeom>
          <a:noFill/>
          <a:ln w="9525">
            <a:noFill/>
            <a:miter lim="800000"/>
            <a:headEnd/>
            <a:tailEnd/>
          </a:ln>
        </p:spPr>
      </p:pic>
      <p:pic>
        <p:nvPicPr>
          <p:cNvPr id="21530" name="Picture 26" descr="Sonar1_sm"/>
          <p:cNvPicPr>
            <a:picLocks noChangeAspect="1" noChangeArrowheads="1"/>
          </p:cNvPicPr>
          <p:nvPr/>
        </p:nvPicPr>
        <p:blipFill>
          <a:blip r:embed="rId27"/>
          <a:srcRect/>
          <a:stretch>
            <a:fillRect/>
          </a:stretch>
        </p:blipFill>
        <p:spPr bwMode="auto">
          <a:xfrm>
            <a:off x="7250113" y="3709988"/>
            <a:ext cx="1655762" cy="1103312"/>
          </a:xfrm>
          <a:prstGeom prst="rect">
            <a:avLst/>
          </a:prstGeom>
          <a:noFill/>
          <a:ln w="9525">
            <a:noFill/>
            <a:miter lim="800000"/>
            <a:headEnd/>
            <a:tailEnd/>
          </a:ln>
        </p:spPr>
      </p:pic>
      <p:pic>
        <p:nvPicPr>
          <p:cNvPr id="21531" name="Picture 27" descr="ir_rec3"/>
          <p:cNvPicPr>
            <a:picLocks noChangeAspect="1" noChangeArrowheads="1"/>
          </p:cNvPicPr>
          <p:nvPr/>
        </p:nvPicPr>
        <p:blipFill>
          <a:blip r:embed="rId28">
            <a:lum bright="12000"/>
          </a:blip>
          <a:srcRect/>
          <a:stretch>
            <a:fillRect/>
          </a:stretch>
        </p:blipFill>
        <p:spPr bwMode="auto">
          <a:xfrm>
            <a:off x="2257425" y="5534025"/>
            <a:ext cx="382588" cy="676275"/>
          </a:xfrm>
          <a:prstGeom prst="rect">
            <a:avLst/>
          </a:prstGeom>
          <a:noFill/>
          <a:ln w="9525">
            <a:noFill/>
            <a:miter lim="800000"/>
            <a:headEnd/>
            <a:tailEnd/>
          </a:ln>
        </p:spPr>
      </p:pic>
      <p:pic>
        <p:nvPicPr>
          <p:cNvPr id="21532" name="Picture 28" descr="irda"/>
          <p:cNvPicPr>
            <a:picLocks noChangeAspect="1" noChangeArrowheads="1"/>
          </p:cNvPicPr>
          <p:nvPr/>
        </p:nvPicPr>
        <p:blipFill>
          <a:blip r:embed="rId29"/>
          <a:srcRect/>
          <a:stretch>
            <a:fillRect/>
          </a:stretch>
        </p:blipFill>
        <p:spPr bwMode="auto">
          <a:xfrm>
            <a:off x="2787650" y="4694238"/>
            <a:ext cx="990600" cy="627062"/>
          </a:xfrm>
          <a:prstGeom prst="rect">
            <a:avLst/>
          </a:prstGeom>
          <a:noFill/>
          <a:ln w="9525">
            <a:noFill/>
            <a:miter lim="800000"/>
            <a:headEnd/>
            <a:tailEnd/>
          </a:ln>
        </p:spPr>
      </p:pic>
      <p:pic>
        <p:nvPicPr>
          <p:cNvPr id="21533" name="Picture 29" descr="ir2"/>
          <p:cNvPicPr>
            <a:picLocks noChangeAspect="1" noChangeArrowheads="1"/>
          </p:cNvPicPr>
          <p:nvPr/>
        </p:nvPicPr>
        <p:blipFill>
          <a:blip r:embed="rId30"/>
          <a:srcRect/>
          <a:stretch>
            <a:fillRect/>
          </a:stretch>
        </p:blipFill>
        <p:spPr bwMode="auto">
          <a:xfrm>
            <a:off x="1509713" y="4359275"/>
            <a:ext cx="695325" cy="714375"/>
          </a:xfrm>
          <a:prstGeom prst="rect">
            <a:avLst/>
          </a:prstGeom>
          <a:noFill/>
          <a:ln w="9525">
            <a:noFill/>
            <a:miter lim="800000"/>
            <a:headEnd/>
            <a:tailEnd/>
          </a:ln>
        </p:spPr>
      </p:pic>
      <p:pic>
        <p:nvPicPr>
          <p:cNvPr id="21534" name="Picture 30" descr="solar"/>
          <p:cNvPicPr>
            <a:picLocks noChangeAspect="1" noChangeArrowheads="1"/>
          </p:cNvPicPr>
          <p:nvPr/>
        </p:nvPicPr>
        <p:blipFill>
          <a:blip r:embed="rId31"/>
          <a:srcRect/>
          <a:stretch>
            <a:fillRect/>
          </a:stretch>
        </p:blipFill>
        <p:spPr bwMode="auto">
          <a:xfrm>
            <a:off x="3059113" y="5872163"/>
            <a:ext cx="1057275" cy="442912"/>
          </a:xfrm>
          <a:prstGeom prst="rect">
            <a:avLst/>
          </a:prstGeom>
          <a:noFill/>
          <a:ln w="9525">
            <a:noFill/>
            <a:miter lim="800000"/>
            <a:headEnd/>
            <a:tailEnd/>
          </a:ln>
        </p:spPr>
      </p:pic>
      <p:pic>
        <p:nvPicPr>
          <p:cNvPr id="21535" name="Picture 31" descr="ir1"/>
          <p:cNvPicPr>
            <a:picLocks noChangeAspect="1" noChangeArrowheads="1"/>
          </p:cNvPicPr>
          <p:nvPr/>
        </p:nvPicPr>
        <p:blipFill>
          <a:blip r:embed="rId32"/>
          <a:srcRect/>
          <a:stretch>
            <a:fillRect/>
          </a:stretch>
        </p:blipFill>
        <p:spPr bwMode="auto">
          <a:xfrm>
            <a:off x="352425" y="3181350"/>
            <a:ext cx="296863" cy="914400"/>
          </a:xfrm>
          <a:prstGeom prst="rect">
            <a:avLst/>
          </a:prstGeom>
          <a:noFill/>
          <a:ln w="9525">
            <a:noFill/>
            <a:miter lim="800000"/>
            <a:headEnd/>
            <a:tailEnd/>
          </a:ln>
        </p:spPr>
      </p:pic>
      <p:sp>
        <p:nvSpPr>
          <p:cNvPr id="21536" name="Text Box 32"/>
          <p:cNvSpPr txBox="1">
            <a:spLocks noChangeArrowheads="1"/>
          </p:cNvSpPr>
          <p:nvPr/>
        </p:nvSpPr>
        <p:spPr bwMode="auto">
          <a:xfrm>
            <a:off x="3287713" y="6281738"/>
            <a:ext cx="593725"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Solar Cell</a:t>
            </a:r>
          </a:p>
        </p:txBody>
      </p:sp>
      <p:sp>
        <p:nvSpPr>
          <p:cNvPr id="21537" name="Text Box 33"/>
          <p:cNvSpPr txBox="1">
            <a:spLocks noChangeArrowheads="1"/>
          </p:cNvSpPr>
          <p:nvPr/>
        </p:nvSpPr>
        <p:spPr bwMode="auto">
          <a:xfrm>
            <a:off x="357188" y="2795588"/>
            <a:ext cx="1185862"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Digital Infrared Ranging</a:t>
            </a:r>
          </a:p>
        </p:txBody>
      </p:sp>
      <p:sp>
        <p:nvSpPr>
          <p:cNvPr id="21538" name="Text Box 34"/>
          <p:cNvSpPr txBox="1">
            <a:spLocks noChangeArrowheads="1"/>
          </p:cNvSpPr>
          <p:nvPr/>
        </p:nvSpPr>
        <p:spPr bwMode="auto">
          <a:xfrm>
            <a:off x="4857750" y="6480175"/>
            <a:ext cx="557213"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Compass</a:t>
            </a:r>
          </a:p>
        </p:txBody>
      </p:sp>
      <p:sp>
        <p:nvSpPr>
          <p:cNvPr id="21539" name="Text Box 35"/>
          <p:cNvSpPr txBox="1">
            <a:spLocks noChangeArrowheads="1"/>
          </p:cNvSpPr>
          <p:nvPr/>
        </p:nvSpPr>
        <p:spPr bwMode="auto">
          <a:xfrm>
            <a:off x="5221288" y="3540125"/>
            <a:ext cx="750887"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Touch Switch</a:t>
            </a:r>
          </a:p>
        </p:txBody>
      </p:sp>
      <p:sp>
        <p:nvSpPr>
          <p:cNvPr id="21540" name="Text Box 36"/>
          <p:cNvSpPr txBox="1">
            <a:spLocks noChangeArrowheads="1"/>
          </p:cNvSpPr>
          <p:nvPr/>
        </p:nvSpPr>
        <p:spPr bwMode="auto">
          <a:xfrm>
            <a:off x="6200775" y="3240088"/>
            <a:ext cx="835025"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Pressure Switch</a:t>
            </a:r>
          </a:p>
        </p:txBody>
      </p:sp>
      <p:sp>
        <p:nvSpPr>
          <p:cNvPr id="21541" name="Text Box 37"/>
          <p:cNvSpPr txBox="1">
            <a:spLocks noChangeArrowheads="1"/>
          </p:cNvSpPr>
          <p:nvPr/>
        </p:nvSpPr>
        <p:spPr bwMode="auto">
          <a:xfrm>
            <a:off x="2938463" y="3506788"/>
            <a:ext cx="719137"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Limit Switch</a:t>
            </a:r>
          </a:p>
        </p:txBody>
      </p:sp>
      <p:sp>
        <p:nvSpPr>
          <p:cNvPr id="21542" name="Text Box 38"/>
          <p:cNvSpPr txBox="1">
            <a:spLocks noChangeArrowheads="1"/>
          </p:cNvSpPr>
          <p:nvPr/>
        </p:nvSpPr>
        <p:spPr bwMode="auto">
          <a:xfrm>
            <a:off x="4638675" y="4991100"/>
            <a:ext cx="1108075"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Magnetic Reed Switch</a:t>
            </a:r>
          </a:p>
        </p:txBody>
      </p:sp>
      <p:sp>
        <p:nvSpPr>
          <p:cNvPr id="21543" name="Text Box 39"/>
          <p:cNvSpPr txBox="1">
            <a:spLocks noChangeArrowheads="1"/>
          </p:cNvSpPr>
          <p:nvPr/>
        </p:nvSpPr>
        <p:spPr bwMode="auto">
          <a:xfrm>
            <a:off x="4851400" y="4430713"/>
            <a:ext cx="868363"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Magnetic Sensor</a:t>
            </a:r>
          </a:p>
        </p:txBody>
      </p:sp>
      <p:sp>
        <p:nvSpPr>
          <p:cNvPr id="21544" name="Text Box 40"/>
          <p:cNvSpPr txBox="1">
            <a:spLocks noChangeArrowheads="1"/>
          </p:cNvSpPr>
          <p:nvPr/>
        </p:nvSpPr>
        <p:spPr bwMode="auto">
          <a:xfrm>
            <a:off x="7448550" y="3357563"/>
            <a:ext cx="1255713"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Miniature Polaroid Sensor</a:t>
            </a:r>
          </a:p>
        </p:txBody>
      </p:sp>
      <p:sp>
        <p:nvSpPr>
          <p:cNvPr id="21545" name="Text Box 41"/>
          <p:cNvSpPr txBox="1">
            <a:spLocks noChangeArrowheads="1"/>
          </p:cNvSpPr>
          <p:nvPr/>
        </p:nvSpPr>
        <p:spPr bwMode="auto">
          <a:xfrm>
            <a:off x="7467600" y="4757738"/>
            <a:ext cx="1103313"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Polaroid Sensor Board</a:t>
            </a:r>
          </a:p>
        </p:txBody>
      </p:sp>
      <p:sp>
        <p:nvSpPr>
          <p:cNvPr id="21546" name="Text Box 42"/>
          <p:cNvSpPr txBox="1">
            <a:spLocks noChangeArrowheads="1"/>
          </p:cNvSpPr>
          <p:nvPr/>
        </p:nvSpPr>
        <p:spPr bwMode="auto">
          <a:xfrm>
            <a:off x="7324725" y="6510338"/>
            <a:ext cx="1376363"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Piezo Ultrasonic Transducers</a:t>
            </a:r>
          </a:p>
        </p:txBody>
      </p:sp>
      <p:sp>
        <p:nvSpPr>
          <p:cNvPr id="21547" name="Text Box 43"/>
          <p:cNvSpPr txBox="1">
            <a:spLocks noChangeArrowheads="1"/>
          </p:cNvSpPr>
          <p:nvPr/>
        </p:nvSpPr>
        <p:spPr bwMode="auto">
          <a:xfrm>
            <a:off x="6865938" y="2062163"/>
            <a:ext cx="1046162"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Pyroelectric Detector</a:t>
            </a:r>
          </a:p>
        </p:txBody>
      </p:sp>
      <p:sp>
        <p:nvSpPr>
          <p:cNvPr id="21548" name="Text Box 44"/>
          <p:cNvSpPr txBox="1">
            <a:spLocks noChangeArrowheads="1"/>
          </p:cNvSpPr>
          <p:nvPr/>
        </p:nvSpPr>
        <p:spPr bwMode="auto">
          <a:xfrm>
            <a:off x="3279775" y="4338638"/>
            <a:ext cx="561975"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Thyristor</a:t>
            </a:r>
          </a:p>
        </p:txBody>
      </p:sp>
      <p:sp>
        <p:nvSpPr>
          <p:cNvPr id="21549" name="Text Box 45"/>
          <p:cNvSpPr txBox="1">
            <a:spLocks noChangeArrowheads="1"/>
          </p:cNvSpPr>
          <p:nvPr/>
        </p:nvSpPr>
        <p:spPr bwMode="auto">
          <a:xfrm>
            <a:off x="7137400" y="1004888"/>
            <a:ext cx="642938"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Gas Sensor</a:t>
            </a:r>
          </a:p>
        </p:txBody>
      </p:sp>
      <p:sp>
        <p:nvSpPr>
          <p:cNvPr id="21550" name="Text Box 46"/>
          <p:cNvSpPr txBox="1">
            <a:spLocks noChangeArrowheads="1"/>
          </p:cNvSpPr>
          <p:nvPr/>
        </p:nvSpPr>
        <p:spPr bwMode="auto">
          <a:xfrm>
            <a:off x="7967663" y="1673225"/>
            <a:ext cx="881062"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Gieger-Muller</a:t>
            </a:r>
          </a:p>
          <a:p>
            <a:pPr algn="ctr" eaLnBrk="0" hangingPunct="0"/>
            <a:r>
              <a:rPr lang="en-US" sz="800">
                <a:cs typeface="Times New Roman" pitchFamily="18" charset="0"/>
              </a:rPr>
              <a:t>Radiation Sensor</a:t>
            </a:r>
          </a:p>
        </p:txBody>
      </p:sp>
      <p:sp>
        <p:nvSpPr>
          <p:cNvPr id="21551" name="Text Box 47"/>
          <p:cNvSpPr txBox="1">
            <a:spLocks noChangeArrowheads="1"/>
          </p:cNvSpPr>
          <p:nvPr/>
        </p:nvSpPr>
        <p:spPr bwMode="auto">
          <a:xfrm>
            <a:off x="4330700" y="1589088"/>
            <a:ext cx="950913"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Piezo Bend Sensor</a:t>
            </a:r>
          </a:p>
        </p:txBody>
      </p:sp>
      <p:sp>
        <p:nvSpPr>
          <p:cNvPr id="21552" name="Text Box 48"/>
          <p:cNvSpPr txBox="1">
            <a:spLocks noChangeArrowheads="1"/>
          </p:cNvSpPr>
          <p:nvPr/>
        </p:nvSpPr>
        <p:spPr bwMode="auto">
          <a:xfrm>
            <a:off x="3667125" y="2390775"/>
            <a:ext cx="1138238"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Resistive Bend Sensors</a:t>
            </a:r>
          </a:p>
        </p:txBody>
      </p:sp>
      <p:sp>
        <p:nvSpPr>
          <p:cNvPr id="21553" name="Text Box 49"/>
          <p:cNvSpPr txBox="1">
            <a:spLocks noChangeArrowheads="1"/>
          </p:cNvSpPr>
          <p:nvPr/>
        </p:nvSpPr>
        <p:spPr bwMode="auto">
          <a:xfrm>
            <a:off x="3968750" y="3694113"/>
            <a:ext cx="1169988"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Mechanical Tilt Sensors</a:t>
            </a:r>
          </a:p>
        </p:txBody>
      </p:sp>
      <p:sp>
        <p:nvSpPr>
          <p:cNvPr id="21554" name="Text Box 50"/>
          <p:cNvSpPr txBox="1">
            <a:spLocks noChangeArrowheads="1"/>
          </p:cNvSpPr>
          <p:nvPr/>
        </p:nvSpPr>
        <p:spPr bwMode="auto">
          <a:xfrm>
            <a:off x="3013075" y="1436688"/>
            <a:ext cx="1020763"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Pendulum Resistive </a:t>
            </a:r>
          </a:p>
          <a:p>
            <a:pPr algn="ctr" eaLnBrk="0" hangingPunct="0"/>
            <a:r>
              <a:rPr lang="en-US" sz="800">
                <a:cs typeface="Times New Roman" pitchFamily="18" charset="0"/>
              </a:rPr>
              <a:t>Tilt Sensors</a:t>
            </a:r>
          </a:p>
        </p:txBody>
      </p:sp>
      <p:sp>
        <p:nvSpPr>
          <p:cNvPr id="21555" name="Text Box 51"/>
          <p:cNvSpPr txBox="1">
            <a:spLocks noChangeArrowheads="1"/>
          </p:cNvSpPr>
          <p:nvPr/>
        </p:nvSpPr>
        <p:spPr bwMode="auto">
          <a:xfrm>
            <a:off x="1779588" y="2611438"/>
            <a:ext cx="1104900"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CDS Cell </a:t>
            </a:r>
          </a:p>
          <a:p>
            <a:pPr algn="ctr" eaLnBrk="0" hangingPunct="0"/>
            <a:r>
              <a:rPr lang="en-US" sz="800">
                <a:cs typeface="Times New Roman" pitchFamily="18" charset="0"/>
              </a:rPr>
              <a:t>Resistive Light Sensor</a:t>
            </a:r>
          </a:p>
        </p:txBody>
      </p:sp>
      <p:sp>
        <p:nvSpPr>
          <p:cNvPr id="21556" name="Text Box 52"/>
          <p:cNvSpPr txBox="1">
            <a:spLocks noChangeArrowheads="1"/>
          </p:cNvSpPr>
          <p:nvPr/>
        </p:nvSpPr>
        <p:spPr bwMode="auto">
          <a:xfrm>
            <a:off x="6140450" y="4840288"/>
            <a:ext cx="801688" cy="458787"/>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Hall Effect</a:t>
            </a:r>
          </a:p>
          <a:p>
            <a:pPr algn="ctr" eaLnBrk="0" hangingPunct="0"/>
            <a:r>
              <a:rPr lang="en-US" sz="800">
                <a:cs typeface="Times New Roman" pitchFamily="18" charset="0"/>
              </a:rPr>
              <a:t>Magnetic Field</a:t>
            </a:r>
          </a:p>
          <a:p>
            <a:pPr algn="ctr" eaLnBrk="0" hangingPunct="0"/>
            <a:r>
              <a:rPr lang="en-US" sz="800">
                <a:cs typeface="Times New Roman" pitchFamily="18" charset="0"/>
              </a:rPr>
              <a:t>Sensors</a:t>
            </a:r>
          </a:p>
        </p:txBody>
      </p:sp>
      <p:pic>
        <p:nvPicPr>
          <p:cNvPr id="21557" name="Picture 53" descr="compass2"/>
          <p:cNvPicPr>
            <a:picLocks noChangeAspect="1" noChangeArrowheads="1"/>
          </p:cNvPicPr>
          <p:nvPr/>
        </p:nvPicPr>
        <p:blipFill>
          <a:blip r:embed="rId33"/>
          <a:srcRect/>
          <a:stretch>
            <a:fillRect/>
          </a:stretch>
        </p:blipFill>
        <p:spPr bwMode="auto">
          <a:xfrm>
            <a:off x="5857875" y="5510213"/>
            <a:ext cx="1122363" cy="879475"/>
          </a:xfrm>
          <a:prstGeom prst="rect">
            <a:avLst/>
          </a:prstGeom>
          <a:noFill/>
          <a:ln w="9525">
            <a:noFill/>
            <a:miter lim="800000"/>
            <a:headEnd/>
            <a:tailEnd/>
          </a:ln>
        </p:spPr>
      </p:pic>
      <p:sp>
        <p:nvSpPr>
          <p:cNvPr id="21558" name="Text Box 54"/>
          <p:cNvSpPr txBox="1">
            <a:spLocks noChangeArrowheads="1"/>
          </p:cNvSpPr>
          <p:nvPr/>
        </p:nvSpPr>
        <p:spPr bwMode="auto">
          <a:xfrm>
            <a:off x="6137275" y="6445250"/>
            <a:ext cx="557213"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Compass</a:t>
            </a:r>
          </a:p>
        </p:txBody>
      </p:sp>
      <p:sp>
        <p:nvSpPr>
          <p:cNvPr id="21559" name="Text Box 55"/>
          <p:cNvSpPr txBox="1">
            <a:spLocks noChangeArrowheads="1"/>
          </p:cNvSpPr>
          <p:nvPr/>
        </p:nvSpPr>
        <p:spPr bwMode="auto">
          <a:xfrm>
            <a:off x="2790825" y="5295900"/>
            <a:ext cx="933450"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IRDA Transceiver</a:t>
            </a:r>
          </a:p>
        </p:txBody>
      </p:sp>
      <p:sp>
        <p:nvSpPr>
          <p:cNvPr id="21560" name="Text Box 56"/>
          <p:cNvSpPr txBox="1">
            <a:spLocks noChangeArrowheads="1"/>
          </p:cNvSpPr>
          <p:nvPr/>
        </p:nvSpPr>
        <p:spPr bwMode="auto">
          <a:xfrm>
            <a:off x="1416050" y="5087938"/>
            <a:ext cx="1012825"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IR Amplifier Sensor</a:t>
            </a:r>
          </a:p>
        </p:txBody>
      </p:sp>
      <p:sp>
        <p:nvSpPr>
          <p:cNvPr id="21561" name="Text Box 57"/>
          <p:cNvSpPr txBox="1">
            <a:spLocks noChangeArrowheads="1"/>
          </p:cNvSpPr>
          <p:nvPr/>
        </p:nvSpPr>
        <p:spPr bwMode="auto">
          <a:xfrm>
            <a:off x="2085975" y="6173788"/>
            <a:ext cx="739775"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IR Modulator</a:t>
            </a:r>
          </a:p>
          <a:p>
            <a:pPr algn="ctr" eaLnBrk="0" hangingPunct="0"/>
            <a:r>
              <a:rPr lang="en-US" sz="800">
                <a:cs typeface="Times New Roman" pitchFamily="18" charset="0"/>
              </a:rPr>
              <a:t>Receiver</a:t>
            </a:r>
          </a:p>
        </p:txBody>
      </p:sp>
      <p:sp>
        <p:nvSpPr>
          <p:cNvPr id="21562" name="Text Box 58"/>
          <p:cNvSpPr txBox="1">
            <a:spLocks noChangeArrowheads="1"/>
          </p:cNvSpPr>
          <p:nvPr/>
        </p:nvSpPr>
        <p:spPr bwMode="auto">
          <a:xfrm>
            <a:off x="188913" y="6273800"/>
            <a:ext cx="884237"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Lite-On IR </a:t>
            </a:r>
          </a:p>
          <a:p>
            <a:pPr algn="ctr" eaLnBrk="0" hangingPunct="0"/>
            <a:r>
              <a:rPr lang="en-US" sz="800">
                <a:cs typeface="Times New Roman" pitchFamily="18" charset="0"/>
              </a:rPr>
              <a:t>Remote Receiver</a:t>
            </a:r>
          </a:p>
        </p:txBody>
      </p:sp>
      <p:sp>
        <p:nvSpPr>
          <p:cNvPr id="21563" name="Text Box 59"/>
          <p:cNvSpPr txBox="1">
            <a:spLocks noChangeArrowheads="1"/>
          </p:cNvSpPr>
          <p:nvPr/>
        </p:nvSpPr>
        <p:spPr bwMode="auto">
          <a:xfrm>
            <a:off x="1122363" y="6235700"/>
            <a:ext cx="884237"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Radio Shack</a:t>
            </a:r>
          </a:p>
          <a:p>
            <a:pPr algn="ctr" eaLnBrk="0" hangingPunct="0"/>
            <a:r>
              <a:rPr lang="en-US" sz="800">
                <a:cs typeface="Times New Roman" pitchFamily="18" charset="0"/>
              </a:rPr>
              <a:t>Remote Receiver</a:t>
            </a:r>
          </a:p>
        </p:txBody>
      </p:sp>
      <p:sp>
        <p:nvSpPr>
          <p:cNvPr id="21564" name="Text Box 60"/>
          <p:cNvSpPr txBox="1">
            <a:spLocks noChangeArrowheads="1"/>
          </p:cNvSpPr>
          <p:nvPr/>
        </p:nvSpPr>
        <p:spPr bwMode="auto">
          <a:xfrm>
            <a:off x="1727200" y="3970338"/>
            <a:ext cx="877888" cy="214312"/>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IR Sensor w/lens</a:t>
            </a:r>
          </a:p>
        </p:txBody>
      </p:sp>
      <p:sp>
        <p:nvSpPr>
          <p:cNvPr id="21565" name="Text Box 61"/>
          <p:cNvSpPr txBox="1">
            <a:spLocks noChangeArrowheads="1"/>
          </p:cNvSpPr>
          <p:nvPr/>
        </p:nvSpPr>
        <p:spPr bwMode="auto">
          <a:xfrm>
            <a:off x="1789113" y="1122363"/>
            <a:ext cx="392112" cy="214312"/>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Gyro</a:t>
            </a:r>
          </a:p>
        </p:txBody>
      </p:sp>
      <p:sp>
        <p:nvSpPr>
          <p:cNvPr id="21566" name="Text Box 62"/>
          <p:cNvSpPr txBox="1">
            <a:spLocks noChangeArrowheads="1"/>
          </p:cNvSpPr>
          <p:nvPr/>
        </p:nvSpPr>
        <p:spPr bwMode="auto">
          <a:xfrm>
            <a:off x="346075" y="1136650"/>
            <a:ext cx="777875" cy="214313"/>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Accelerometer</a:t>
            </a:r>
          </a:p>
        </p:txBody>
      </p:sp>
      <p:sp>
        <p:nvSpPr>
          <p:cNvPr id="21567" name="Text Box 63"/>
          <p:cNvSpPr txBox="1">
            <a:spLocks noChangeArrowheads="1"/>
          </p:cNvSpPr>
          <p:nvPr/>
        </p:nvSpPr>
        <p:spPr bwMode="auto">
          <a:xfrm>
            <a:off x="236538" y="5016500"/>
            <a:ext cx="733425" cy="336550"/>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IR Reflection</a:t>
            </a:r>
          </a:p>
          <a:p>
            <a:pPr algn="ctr" eaLnBrk="0" hangingPunct="0"/>
            <a:r>
              <a:rPr lang="en-US" sz="800">
                <a:cs typeface="Times New Roman" pitchFamily="18" charset="0"/>
              </a:rPr>
              <a:t> Sensor</a:t>
            </a:r>
          </a:p>
        </p:txBody>
      </p:sp>
      <p:pic>
        <p:nvPicPr>
          <p:cNvPr id="21568" name="Picture 64" descr="ir_rec2"/>
          <p:cNvPicPr>
            <a:picLocks noChangeAspect="1" noChangeArrowheads="1"/>
          </p:cNvPicPr>
          <p:nvPr/>
        </p:nvPicPr>
        <p:blipFill>
          <a:blip r:embed="rId34"/>
          <a:srcRect/>
          <a:stretch>
            <a:fillRect/>
          </a:stretch>
        </p:blipFill>
        <p:spPr bwMode="auto">
          <a:xfrm>
            <a:off x="1250950" y="5419725"/>
            <a:ext cx="644525" cy="762000"/>
          </a:xfrm>
          <a:prstGeom prst="rect">
            <a:avLst/>
          </a:prstGeom>
          <a:noFill/>
          <a:ln w="9525">
            <a:noFill/>
            <a:miter lim="800000"/>
            <a:headEnd/>
            <a:tailEnd/>
          </a:ln>
        </p:spPr>
      </p:pic>
      <p:pic>
        <p:nvPicPr>
          <p:cNvPr id="21569" name="Picture 65" descr="ir_rec1"/>
          <p:cNvPicPr>
            <a:picLocks noChangeAspect="1" noChangeArrowheads="1"/>
          </p:cNvPicPr>
          <p:nvPr/>
        </p:nvPicPr>
        <p:blipFill>
          <a:blip r:embed="rId35"/>
          <a:srcRect/>
          <a:stretch>
            <a:fillRect/>
          </a:stretch>
        </p:blipFill>
        <p:spPr bwMode="auto">
          <a:xfrm>
            <a:off x="366713" y="5372100"/>
            <a:ext cx="542925" cy="933450"/>
          </a:xfrm>
          <a:prstGeom prst="rect">
            <a:avLst/>
          </a:prstGeom>
          <a:noFill/>
          <a:ln w="9525">
            <a:noFill/>
            <a:miter lim="800000"/>
            <a:headEnd/>
            <a:tailEnd/>
          </a:ln>
        </p:spPr>
      </p:pic>
      <p:sp>
        <p:nvSpPr>
          <p:cNvPr id="21570" name="Text Box 66"/>
          <p:cNvSpPr txBox="1">
            <a:spLocks noChangeArrowheads="1"/>
          </p:cNvSpPr>
          <p:nvPr/>
        </p:nvSpPr>
        <p:spPr bwMode="auto">
          <a:xfrm>
            <a:off x="879475" y="4017963"/>
            <a:ext cx="473075" cy="336550"/>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IR Pin </a:t>
            </a:r>
          </a:p>
          <a:p>
            <a:pPr eaLnBrk="0" hangingPunct="0"/>
            <a:r>
              <a:rPr lang="en-US" sz="800">
                <a:cs typeface="Times New Roman" pitchFamily="18" charset="0"/>
              </a:rPr>
              <a:t>Diode</a:t>
            </a:r>
          </a:p>
        </p:txBody>
      </p:sp>
      <p:pic>
        <p:nvPicPr>
          <p:cNvPr id="21571" name="Picture 67" descr="uvdetect"/>
          <p:cNvPicPr>
            <a:picLocks noChangeAspect="1" noChangeArrowheads="1"/>
          </p:cNvPicPr>
          <p:nvPr/>
        </p:nvPicPr>
        <p:blipFill>
          <a:blip r:embed="rId36"/>
          <a:srcRect/>
          <a:stretch>
            <a:fillRect/>
          </a:stretch>
        </p:blipFill>
        <p:spPr bwMode="auto">
          <a:xfrm>
            <a:off x="5722938" y="1906588"/>
            <a:ext cx="939800" cy="347662"/>
          </a:xfrm>
          <a:prstGeom prst="rect">
            <a:avLst/>
          </a:prstGeom>
          <a:noFill/>
          <a:ln w="9525">
            <a:noFill/>
            <a:miter lim="800000"/>
            <a:headEnd/>
            <a:tailEnd/>
          </a:ln>
        </p:spPr>
      </p:pic>
      <p:sp>
        <p:nvSpPr>
          <p:cNvPr id="21572" name="Text Box 68"/>
          <p:cNvSpPr txBox="1">
            <a:spLocks noChangeArrowheads="1"/>
          </p:cNvSpPr>
          <p:nvPr/>
        </p:nvSpPr>
        <p:spPr bwMode="auto">
          <a:xfrm>
            <a:off x="5802313" y="2295525"/>
            <a:ext cx="703262" cy="214313"/>
          </a:xfrm>
          <a:prstGeom prst="rect">
            <a:avLst/>
          </a:prstGeom>
          <a:noFill/>
          <a:ln w="9525">
            <a:noFill/>
            <a:miter lim="800000"/>
            <a:headEnd/>
            <a:tailEnd/>
          </a:ln>
        </p:spPr>
        <p:txBody>
          <a:bodyPr wrap="none">
            <a:spAutoFit/>
          </a:bodyPr>
          <a:lstStyle/>
          <a:p>
            <a:pPr eaLnBrk="0" hangingPunct="0"/>
            <a:r>
              <a:rPr lang="en-US" sz="800">
                <a:cs typeface="Times New Roman" pitchFamily="18" charset="0"/>
              </a:rPr>
              <a:t>UV Detector</a:t>
            </a:r>
          </a:p>
        </p:txBody>
      </p:sp>
      <p:pic>
        <p:nvPicPr>
          <p:cNvPr id="21573" name="Picture 69" descr="hall2"/>
          <p:cNvPicPr>
            <a:picLocks noChangeAspect="1" noChangeArrowheads="1"/>
          </p:cNvPicPr>
          <p:nvPr/>
        </p:nvPicPr>
        <p:blipFill>
          <a:blip r:embed="rId37"/>
          <a:srcRect/>
          <a:stretch>
            <a:fillRect/>
          </a:stretch>
        </p:blipFill>
        <p:spPr bwMode="auto">
          <a:xfrm>
            <a:off x="6248400" y="3962400"/>
            <a:ext cx="642938" cy="790575"/>
          </a:xfrm>
          <a:prstGeom prst="rect">
            <a:avLst/>
          </a:prstGeom>
          <a:noFill/>
          <a:ln w="9525">
            <a:noFill/>
            <a:miter lim="800000"/>
            <a:headEnd/>
            <a:tailEnd/>
          </a:ln>
        </p:spPr>
      </p:pic>
      <p:pic>
        <p:nvPicPr>
          <p:cNvPr id="21574" name="Picture 70" descr="VELL"/>
          <p:cNvPicPr>
            <a:picLocks noChangeAspect="1" noChangeArrowheads="1"/>
          </p:cNvPicPr>
          <p:nvPr/>
        </p:nvPicPr>
        <p:blipFill>
          <a:blip r:embed="rId38"/>
          <a:srcRect/>
          <a:stretch>
            <a:fillRect/>
          </a:stretch>
        </p:blipFill>
        <p:spPr bwMode="auto">
          <a:xfrm>
            <a:off x="5618163" y="212725"/>
            <a:ext cx="1296987" cy="1162050"/>
          </a:xfrm>
          <a:prstGeom prst="rect">
            <a:avLst/>
          </a:prstGeom>
          <a:noFill/>
          <a:ln w="9525">
            <a:noFill/>
            <a:miter lim="800000"/>
            <a:headEnd/>
            <a:tailEnd/>
          </a:ln>
        </p:spPr>
      </p:pic>
      <p:sp>
        <p:nvSpPr>
          <p:cNvPr id="21575" name="Text Box 71"/>
          <p:cNvSpPr txBox="1">
            <a:spLocks noChangeArrowheads="1"/>
          </p:cNvSpPr>
          <p:nvPr/>
        </p:nvSpPr>
        <p:spPr bwMode="auto">
          <a:xfrm>
            <a:off x="5726113" y="1373188"/>
            <a:ext cx="793750" cy="214312"/>
          </a:xfrm>
          <a:prstGeom prst="rect">
            <a:avLst/>
          </a:prstGeom>
          <a:noFill/>
          <a:ln w="9525">
            <a:noFill/>
            <a:miter lim="800000"/>
            <a:headEnd/>
            <a:tailEnd/>
          </a:ln>
        </p:spPr>
        <p:txBody>
          <a:bodyPr wrap="none">
            <a:spAutoFit/>
          </a:bodyPr>
          <a:lstStyle/>
          <a:p>
            <a:pPr algn="ctr" eaLnBrk="0" hangingPunct="0"/>
            <a:r>
              <a:rPr lang="en-US" sz="800">
                <a:cs typeface="Times New Roman" pitchFamily="18" charset="0"/>
              </a:rPr>
              <a:t>Metal Detector</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US" dirty="0"/>
          </a:p>
        </p:txBody>
      </p:sp>
      <p:sp>
        <p:nvSpPr>
          <p:cNvPr id="3" name="Content Placeholder 2"/>
          <p:cNvSpPr>
            <a:spLocks noGrp="1"/>
          </p:cNvSpPr>
          <p:nvPr>
            <p:ph idx="1"/>
          </p:nvPr>
        </p:nvSpPr>
        <p:spPr/>
        <p:txBody>
          <a:bodyPr/>
          <a:lstStyle/>
          <a:p>
            <a:r>
              <a:rPr lang="en-IN" dirty="0" smtClean="0"/>
              <a:t>D.V.S. Murthy, Transducers and Instrumentation, PHI,2013</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a:t>
            </a:r>
            <a:endParaRPr lang="en-US" dirty="0"/>
          </a:p>
        </p:txBody>
      </p:sp>
      <p:sp>
        <p:nvSpPr>
          <p:cNvPr id="3" name="Content Placeholder 2"/>
          <p:cNvSpPr>
            <a:spLocks noGrp="1"/>
          </p:cNvSpPr>
          <p:nvPr>
            <p:ph idx="1"/>
          </p:nvPr>
        </p:nvSpPr>
        <p:spPr/>
        <p:txBody>
          <a:bodyPr/>
          <a:lstStyle/>
          <a:p>
            <a:r>
              <a:rPr lang="en-IN" dirty="0" smtClean="0"/>
              <a:t>Queries?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2800" dirty="0" smtClean="0"/>
              <a:t>Sensors using semiconductor material and silicon</a:t>
            </a:r>
            <a:endParaRPr lang="en-US" sz="2800" dirty="0"/>
          </a:p>
        </p:txBody>
      </p:sp>
      <p:graphicFrame>
        <p:nvGraphicFramePr>
          <p:cNvPr id="4" name="Content Placeholder 3"/>
          <p:cNvGraphicFramePr>
            <a:graphicFrameLocks noGrp="1"/>
          </p:cNvGraphicFramePr>
          <p:nvPr>
            <p:ph idx="1"/>
          </p:nvPr>
        </p:nvGraphicFramePr>
        <p:xfrm>
          <a:off x="571472" y="857232"/>
          <a:ext cx="8229600" cy="585216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609455">
                <a:tc>
                  <a:txBody>
                    <a:bodyPr/>
                    <a:lstStyle/>
                    <a:p>
                      <a:r>
                        <a:rPr lang="en-IN" dirty="0" smtClean="0"/>
                        <a:t>Energy</a:t>
                      </a:r>
                      <a:r>
                        <a:rPr lang="en-IN" baseline="0" dirty="0" smtClean="0"/>
                        <a:t> Domain</a:t>
                      </a:r>
                      <a:endParaRPr lang="en-US" dirty="0"/>
                    </a:p>
                  </a:txBody>
                  <a:tcPr/>
                </a:tc>
                <a:tc>
                  <a:txBody>
                    <a:bodyPr/>
                    <a:lstStyle/>
                    <a:p>
                      <a:r>
                        <a:rPr lang="en-IN" dirty="0" smtClean="0"/>
                        <a:t>Self Generating</a:t>
                      </a:r>
                      <a:endParaRPr lang="en-US" dirty="0"/>
                    </a:p>
                  </a:txBody>
                  <a:tcPr/>
                </a:tc>
                <a:tc>
                  <a:txBody>
                    <a:bodyPr/>
                    <a:lstStyle/>
                    <a:p>
                      <a:r>
                        <a:rPr lang="en-IN" dirty="0" smtClean="0"/>
                        <a:t>Passive</a:t>
                      </a:r>
                      <a:endParaRPr lang="en-US" dirty="0"/>
                    </a:p>
                  </a:txBody>
                  <a:tcPr/>
                </a:tc>
                <a:tc>
                  <a:txBody>
                    <a:bodyPr/>
                    <a:lstStyle/>
                    <a:p>
                      <a:r>
                        <a:rPr lang="en-IN" dirty="0" smtClean="0"/>
                        <a:t>Diode</a:t>
                      </a:r>
                      <a:r>
                        <a:rPr lang="en-IN" baseline="0" dirty="0" smtClean="0"/>
                        <a:t> type</a:t>
                      </a:r>
                      <a:endParaRPr lang="en-US" dirty="0"/>
                    </a:p>
                  </a:txBody>
                  <a:tcPr/>
                </a:tc>
                <a:tc>
                  <a:txBody>
                    <a:bodyPr/>
                    <a:lstStyle/>
                    <a:p>
                      <a:r>
                        <a:rPr lang="en-IN" dirty="0" smtClean="0"/>
                        <a:t>Transistor Type</a:t>
                      </a:r>
                      <a:endParaRPr lang="en-US" dirty="0"/>
                    </a:p>
                  </a:txBody>
                  <a:tcPr/>
                </a:tc>
                <a:tc>
                  <a:txBody>
                    <a:bodyPr/>
                    <a:lstStyle/>
                    <a:p>
                      <a:r>
                        <a:rPr lang="en-IN" dirty="0" smtClean="0"/>
                        <a:t>Smart sensor</a:t>
                      </a:r>
                      <a:endParaRPr lang="en-US" dirty="0"/>
                    </a:p>
                  </a:txBody>
                  <a:tcPr/>
                </a:tc>
              </a:tr>
              <a:tr h="609455">
                <a:tc>
                  <a:txBody>
                    <a:bodyPr/>
                    <a:lstStyle/>
                    <a:p>
                      <a:r>
                        <a:rPr lang="en-IN" dirty="0" smtClean="0"/>
                        <a:t>Radiation</a:t>
                      </a:r>
                      <a:endParaRPr lang="en-US" dirty="0"/>
                    </a:p>
                  </a:txBody>
                  <a:tcPr/>
                </a:tc>
                <a:tc>
                  <a:txBody>
                    <a:bodyPr/>
                    <a:lstStyle/>
                    <a:p>
                      <a:r>
                        <a:rPr lang="en-IN" dirty="0" smtClean="0"/>
                        <a:t>Solar Cell</a:t>
                      </a:r>
                      <a:endParaRPr lang="en-US" dirty="0"/>
                    </a:p>
                  </a:txBody>
                  <a:tcPr/>
                </a:tc>
                <a:tc>
                  <a:txBody>
                    <a:bodyPr/>
                    <a:lstStyle/>
                    <a:p>
                      <a:r>
                        <a:rPr lang="en-IN" dirty="0" smtClean="0"/>
                        <a:t>Photo Conductor</a:t>
                      </a:r>
                      <a:endParaRPr lang="en-US" dirty="0"/>
                    </a:p>
                  </a:txBody>
                  <a:tcPr/>
                </a:tc>
                <a:tc>
                  <a:txBody>
                    <a:bodyPr/>
                    <a:lstStyle/>
                    <a:p>
                      <a:r>
                        <a:rPr lang="en-IN" dirty="0" smtClean="0"/>
                        <a:t>Photo Diode</a:t>
                      </a:r>
                      <a:endParaRPr lang="en-US" dirty="0"/>
                    </a:p>
                  </a:txBody>
                  <a:tcPr/>
                </a:tc>
                <a:tc>
                  <a:txBody>
                    <a:bodyPr/>
                    <a:lstStyle/>
                    <a:p>
                      <a:r>
                        <a:rPr lang="en-IN" dirty="0" smtClean="0"/>
                        <a:t>Photo Transistor</a:t>
                      </a:r>
                      <a:endParaRPr lang="en-US" dirty="0"/>
                    </a:p>
                  </a:txBody>
                  <a:tcPr/>
                </a:tc>
                <a:tc>
                  <a:txBody>
                    <a:bodyPr/>
                    <a:lstStyle/>
                    <a:p>
                      <a:r>
                        <a:rPr lang="en-IN" dirty="0" smtClean="0"/>
                        <a:t>Photo IC-CCD</a:t>
                      </a:r>
                      <a:endParaRPr lang="en-US" dirty="0"/>
                    </a:p>
                  </a:txBody>
                  <a:tcPr/>
                </a:tc>
              </a:tr>
              <a:tr h="870651">
                <a:tc>
                  <a:txBody>
                    <a:bodyPr/>
                    <a:lstStyle/>
                    <a:p>
                      <a:r>
                        <a:rPr lang="en-IN" dirty="0" smtClean="0"/>
                        <a:t>Mechanical</a:t>
                      </a:r>
                      <a:endParaRPr lang="en-US" dirty="0"/>
                    </a:p>
                  </a:txBody>
                  <a:tcPr/>
                </a:tc>
                <a:tc>
                  <a:txBody>
                    <a:bodyPr/>
                    <a:lstStyle/>
                    <a:p>
                      <a:r>
                        <a:rPr lang="en-IN" dirty="0" smtClean="0"/>
                        <a:t>-</a:t>
                      </a:r>
                      <a:endParaRPr lang="en-US" dirty="0"/>
                    </a:p>
                  </a:txBody>
                  <a:tcPr/>
                </a:tc>
                <a:tc>
                  <a:txBody>
                    <a:bodyPr/>
                    <a:lstStyle/>
                    <a:p>
                      <a:r>
                        <a:rPr lang="en-IN" dirty="0" err="1" smtClean="0"/>
                        <a:t>Piezo</a:t>
                      </a:r>
                      <a:r>
                        <a:rPr lang="en-IN" dirty="0" smtClean="0"/>
                        <a:t> resistors</a:t>
                      </a:r>
                      <a:endParaRPr lang="en-US" dirty="0"/>
                    </a:p>
                  </a:txBody>
                  <a:tcPr/>
                </a:tc>
                <a:tc>
                  <a:txBody>
                    <a:bodyPr/>
                    <a:lstStyle/>
                    <a:p>
                      <a:r>
                        <a:rPr lang="en-IN" dirty="0" err="1" smtClean="0"/>
                        <a:t>Piezo</a:t>
                      </a:r>
                      <a:r>
                        <a:rPr lang="en-IN" baseline="0" dirty="0" smtClean="0"/>
                        <a:t> junction diode</a:t>
                      </a:r>
                      <a:endParaRPr lang="en-US" dirty="0"/>
                    </a:p>
                  </a:txBody>
                  <a:tcPr/>
                </a:tc>
                <a:tc>
                  <a:txBody>
                    <a:bodyPr/>
                    <a:lstStyle/>
                    <a:p>
                      <a:r>
                        <a:rPr lang="en-IN" dirty="0" err="1" smtClean="0"/>
                        <a:t>Piezo</a:t>
                      </a:r>
                      <a:r>
                        <a:rPr lang="en-IN" baseline="0" dirty="0" smtClean="0"/>
                        <a:t> transistor</a:t>
                      </a:r>
                      <a:endParaRPr lang="en-US" dirty="0"/>
                    </a:p>
                  </a:txBody>
                  <a:tcPr/>
                </a:tc>
                <a:tc>
                  <a:txBody>
                    <a:bodyPr/>
                    <a:lstStyle/>
                    <a:p>
                      <a:r>
                        <a:rPr lang="en-IN" dirty="0" smtClean="0"/>
                        <a:t>Accelerometers</a:t>
                      </a:r>
                      <a:r>
                        <a:rPr lang="en-IN" baseline="0" dirty="0" smtClean="0"/>
                        <a:t> </a:t>
                      </a:r>
                      <a:r>
                        <a:rPr lang="en-IN" baseline="0" dirty="0" err="1" smtClean="0"/>
                        <a:t>piezo</a:t>
                      </a:r>
                      <a:r>
                        <a:rPr lang="en-IN" baseline="0" dirty="0" smtClean="0"/>
                        <a:t> ICs</a:t>
                      </a:r>
                      <a:endParaRPr lang="en-US" dirty="0"/>
                    </a:p>
                  </a:txBody>
                  <a:tcPr/>
                </a:tc>
              </a:tr>
              <a:tr h="870651">
                <a:tc>
                  <a:txBody>
                    <a:bodyPr/>
                    <a:lstStyle/>
                    <a:p>
                      <a:r>
                        <a:rPr lang="en-IN" dirty="0" smtClean="0"/>
                        <a:t>Thermal(For</a:t>
                      </a:r>
                      <a:r>
                        <a:rPr lang="en-IN" baseline="0" dirty="0" smtClean="0"/>
                        <a:t> Temp)</a:t>
                      </a:r>
                      <a:endParaRPr lang="en-US" dirty="0"/>
                    </a:p>
                  </a:txBody>
                  <a:tcPr/>
                </a:tc>
                <a:tc>
                  <a:txBody>
                    <a:bodyPr/>
                    <a:lstStyle/>
                    <a:p>
                      <a:r>
                        <a:rPr lang="en-IN" dirty="0" smtClean="0"/>
                        <a:t>Thermocouple</a:t>
                      </a:r>
                      <a:endParaRPr lang="en-US" dirty="0"/>
                    </a:p>
                  </a:txBody>
                  <a:tcPr/>
                </a:tc>
                <a:tc>
                  <a:txBody>
                    <a:bodyPr/>
                    <a:lstStyle/>
                    <a:p>
                      <a:r>
                        <a:rPr lang="en-IN" dirty="0" err="1" smtClean="0"/>
                        <a:t>Thermistor</a:t>
                      </a:r>
                      <a:r>
                        <a:rPr lang="en-IN" baseline="0" dirty="0" smtClean="0"/>
                        <a:t> semiconductor resistor</a:t>
                      </a:r>
                      <a:endParaRPr lang="en-US" dirty="0"/>
                    </a:p>
                  </a:txBody>
                  <a:tcPr/>
                </a:tc>
                <a:tc>
                  <a:txBody>
                    <a:bodyPr/>
                    <a:lstStyle/>
                    <a:p>
                      <a:r>
                        <a:rPr lang="en-IN" dirty="0" smtClean="0"/>
                        <a:t>Reverse biased diode</a:t>
                      </a:r>
                      <a:endParaRPr lang="en-US" dirty="0"/>
                    </a:p>
                  </a:txBody>
                  <a:tcPr/>
                </a:tc>
                <a:tc>
                  <a:txBody>
                    <a:bodyPr/>
                    <a:lstStyle/>
                    <a:p>
                      <a:r>
                        <a:rPr lang="en-IN" dirty="0" smtClean="0"/>
                        <a:t>Forward biased transistor</a:t>
                      </a:r>
                      <a:endParaRPr lang="en-US" dirty="0"/>
                    </a:p>
                  </a:txBody>
                  <a:tcPr/>
                </a:tc>
                <a:tc>
                  <a:txBody>
                    <a:bodyPr/>
                    <a:lstStyle/>
                    <a:p>
                      <a:r>
                        <a:rPr lang="en-IN" dirty="0" smtClean="0"/>
                        <a:t>Temperature IC</a:t>
                      </a:r>
                      <a:endParaRPr lang="en-US" dirty="0"/>
                    </a:p>
                  </a:txBody>
                  <a:tcPr/>
                </a:tc>
              </a:tr>
              <a:tr h="1131846">
                <a:tc>
                  <a:txBody>
                    <a:bodyPr/>
                    <a:lstStyle/>
                    <a:p>
                      <a:r>
                        <a:rPr lang="en-IN" dirty="0" smtClean="0"/>
                        <a:t>Electrical</a:t>
                      </a:r>
                      <a:endParaRPr lang="en-US" dirty="0"/>
                    </a:p>
                  </a:txBody>
                  <a:tcPr/>
                </a:tc>
                <a:tc>
                  <a:txBody>
                    <a:bodyPr/>
                    <a:lstStyle/>
                    <a:p>
                      <a:r>
                        <a:rPr lang="en-IN" dirty="0" smtClean="0"/>
                        <a:t>-</a:t>
                      </a:r>
                      <a:endParaRPr lang="en-US" dirty="0"/>
                    </a:p>
                  </a:txBody>
                  <a:tcPr/>
                </a:tc>
                <a:tc>
                  <a:txBody>
                    <a:bodyPr/>
                    <a:lstStyle/>
                    <a:p>
                      <a:r>
                        <a:rPr lang="en-IN" dirty="0" smtClean="0"/>
                        <a:t>Electrical field</a:t>
                      </a:r>
                      <a:r>
                        <a:rPr lang="en-IN" baseline="0" dirty="0" smtClean="0"/>
                        <a:t> MOSFET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Electrical field</a:t>
                      </a:r>
                      <a:r>
                        <a:rPr lang="en-IN" baseline="0" dirty="0" smtClean="0"/>
                        <a:t> MOSFET</a:t>
                      </a:r>
                      <a:endParaRPr lang="en-US" dirty="0" smtClean="0"/>
                    </a:p>
                    <a:p>
                      <a:endParaRPr lang="en-US" dirty="0"/>
                    </a:p>
                  </a:txBody>
                  <a:tcPr/>
                </a:tc>
                <a:tc>
                  <a:txBody>
                    <a:bodyPr/>
                    <a:lstStyle/>
                    <a:p>
                      <a:r>
                        <a:rPr lang="en-IN" dirty="0" smtClean="0"/>
                        <a:t>Dual</a:t>
                      </a:r>
                      <a:r>
                        <a:rPr lang="en-IN" baseline="0" dirty="0" smtClean="0"/>
                        <a:t> gate</a:t>
                      </a:r>
                    </a:p>
                    <a:p>
                      <a:r>
                        <a:rPr lang="en-IN" baseline="0" dirty="0" smtClean="0"/>
                        <a:t>MOSFET</a:t>
                      </a:r>
                      <a:endParaRPr lang="en-US" dirty="0"/>
                    </a:p>
                  </a:txBody>
                  <a:tcPr/>
                </a:tc>
                <a:tc>
                  <a:txBody>
                    <a:bodyPr/>
                    <a:lstStyle/>
                    <a:p>
                      <a:r>
                        <a:rPr lang="en-IN" dirty="0" smtClean="0"/>
                        <a:t>IC</a:t>
                      </a:r>
                      <a:r>
                        <a:rPr lang="en-IN" baseline="0" dirty="0" smtClean="0"/>
                        <a:t> Chips for all</a:t>
                      </a:r>
                      <a:endParaRPr lang="en-US" dirty="0"/>
                    </a:p>
                  </a:txBody>
                  <a:tcPr/>
                </a:tc>
              </a:tr>
              <a:tr h="609455">
                <a:tc>
                  <a:txBody>
                    <a:bodyPr/>
                    <a:lstStyle/>
                    <a:p>
                      <a:r>
                        <a:rPr lang="en-IN" dirty="0" smtClean="0"/>
                        <a:t>Magnetic</a:t>
                      </a:r>
                      <a:endParaRPr lang="en-US" dirty="0"/>
                    </a:p>
                  </a:txBody>
                  <a:tcPr/>
                </a:tc>
                <a:tc>
                  <a:txBody>
                    <a:bodyPr/>
                    <a:lstStyle/>
                    <a:p>
                      <a:r>
                        <a:rPr lang="en-IN" dirty="0" smtClean="0"/>
                        <a:t>Induction coils</a:t>
                      </a:r>
                      <a:endParaRPr lang="en-US" dirty="0"/>
                    </a:p>
                  </a:txBody>
                  <a:tcPr/>
                </a:tc>
                <a:tc>
                  <a:txBody>
                    <a:bodyPr/>
                    <a:lstStyle/>
                    <a:p>
                      <a:r>
                        <a:rPr lang="en-IN" dirty="0" smtClean="0"/>
                        <a:t>Magneto resistor</a:t>
                      </a:r>
                      <a:endParaRPr lang="en-US" dirty="0"/>
                    </a:p>
                  </a:txBody>
                  <a:tcPr/>
                </a:tc>
                <a:tc>
                  <a:txBody>
                    <a:bodyPr/>
                    <a:lstStyle/>
                    <a:p>
                      <a:r>
                        <a:rPr lang="en-IN" dirty="0" smtClean="0"/>
                        <a:t>Magneto</a:t>
                      </a:r>
                      <a:r>
                        <a:rPr lang="en-IN" baseline="0" dirty="0" smtClean="0"/>
                        <a:t> diode</a:t>
                      </a:r>
                      <a:endParaRPr lang="en-US" dirty="0"/>
                    </a:p>
                  </a:txBody>
                  <a:tcPr/>
                </a:tc>
                <a:tc>
                  <a:txBody>
                    <a:bodyPr/>
                    <a:lstStyle/>
                    <a:p>
                      <a:r>
                        <a:rPr lang="en-IN" dirty="0" smtClean="0"/>
                        <a:t>Hall effect</a:t>
                      </a:r>
                      <a:endParaRPr lang="en-US" dirty="0"/>
                    </a:p>
                  </a:txBody>
                  <a:tcPr/>
                </a:tc>
                <a:tc>
                  <a:txBody>
                    <a:bodyPr/>
                    <a:lstStyle/>
                    <a:p>
                      <a:r>
                        <a:rPr lang="en-IN" dirty="0" smtClean="0"/>
                        <a:t>Hall effect ICs</a:t>
                      </a:r>
                      <a:endParaRPr lang="en-US" dirty="0"/>
                    </a:p>
                  </a:txBody>
                  <a:tcPr/>
                </a:tc>
              </a:tr>
              <a:tr h="870651">
                <a:tc>
                  <a:txBody>
                    <a:bodyPr/>
                    <a:lstStyle/>
                    <a:p>
                      <a:r>
                        <a:rPr lang="en-IN" dirty="0" smtClean="0"/>
                        <a:t>Chemical</a:t>
                      </a:r>
                      <a:endParaRPr lang="en-US" dirty="0"/>
                    </a:p>
                  </a:txBody>
                  <a:tcPr/>
                </a:tc>
                <a:tc>
                  <a:txBody>
                    <a:bodyPr/>
                    <a:lstStyle/>
                    <a:p>
                      <a:r>
                        <a:rPr lang="en-IN" dirty="0" smtClean="0"/>
                        <a:t>Galvanic</a:t>
                      </a:r>
                      <a:endParaRPr lang="en-US" dirty="0"/>
                    </a:p>
                  </a:txBody>
                  <a:tcPr/>
                </a:tc>
                <a:tc>
                  <a:txBody>
                    <a:bodyPr/>
                    <a:lstStyle/>
                    <a:p>
                      <a:r>
                        <a:rPr lang="en-IN" dirty="0" smtClean="0"/>
                        <a:t>Ion-Concentrator</a:t>
                      </a:r>
                      <a:endParaRPr lang="en-US" dirty="0"/>
                    </a:p>
                  </a:txBody>
                  <a:tcPr/>
                </a:tc>
                <a:tc>
                  <a:txBody>
                    <a:bodyPr/>
                    <a:lstStyle/>
                    <a:p>
                      <a:r>
                        <a:rPr lang="en-IN" dirty="0" smtClean="0"/>
                        <a:t>--</a:t>
                      </a:r>
                      <a:endParaRPr lang="en-US" dirty="0"/>
                    </a:p>
                  </a:txBody>
                  <a:tcPr/>
                </a:tc>
                <a:tc>
                  <a:txBody>
                    <a:bodyPr/>
                    <a:lstStyle/>
                    <a:p>
                      <a:r>
                        <a:rPr lang="en-IN" dirty="0" smtClean="0"/>
                        <a:t>Ion selective</a:t>
                      </a:r>
                      <a:r>
                        <a:rPr lang="en-IN" baseline="0" dirty="0" smtClean="0"/>
                        <a:t> FET</a:t>
                      </a:r>
                      <a:endParaRPr lang="en-US" dirty="0"/>
                    </a:p>
                  </a:txBody>
                  <a:tcPr/>
                </a:tc>
                <a:tc>
                  <a:txBody>
                    <a:bodyPr/>
                    <a:lstStyle/>
                    <a:p>
                      <a:r>
                        <a:rPr lang="en-IN" dirty="0" smtClean="0"/>
                        <a:t>Electronic</a:t>
                      </a:r>
                      <a:r>
                        <a:rPr lang="en-IN" baseline="0" dirty="0" smtClean="0"/>
                        <a:t> Nose</a:t>
                      </a:r>
                      <a:endParaRPr lang="en-US"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PN Junction diode</a:t>
            </a:r>
            <a:endParaRPr lang="en-US" dirty="0"/>
          </a:p>
        </p:txBody>
      </p:sp>
      <p:sp>
        <p:nvSpPr>
          <p:cNvPr id="3" name="Content Placeholder 2"/>
          <p:cNvSpPr>
            <a:spLocks noGrp="1"/>
          </p:cNvSpPr>
          <p:nvPr>
            <p:ph idx="1"/>
          </p:nvPr>
        </p:nvSpPr>
        <p:spPr/>
        <p:txBody>
          <a:bodyPr/>
          <a:lstStyle/>
          <a:p>
            <a:r>
              <a:rPr lang="en-IN" dirty="0" smtClean="0"/>
              <a:t>A typical PN junction diode is also used as a position sensor by making use of lateral </a:t>
            </a:r>
            <a:r>
              <a:rPr lang="en-IN" dirty="0" err="1" smtClean="0"/>
              <a:t>photoeffect</a:t>
            </a:r>
            <a:r>
              <a:rPr lang="en-IN" dirty="0" smtClean="0"/>
              <a:t>.</a:t>
            </a:r>
          </a:p>
          <a:p>
            <a:r>
              <a:rPr lang="en-IN" dirty="0" smtClean="0"/>
              <a:t>When a light spot illuminates a solar cell, an </a:t>
            </a:r>
            <a:r>
              <a:rPr lang="en-IN" dirty="0" err="1" smtClean="0"/>
              <a:t>emf</a:t>
            </a:r>
            <a:r>
              <a:rPr lang="en-IN" dirty="0" smtClean="0"/>
              <a:t> is developed across the </a:t>
            </a:r>
            <a:r>
              <a:rPr lang="en-IN" dirty="0" err="1" smtClean="0"/>
              <a:t>ohmic</a:t>
            </a:r>
            <a:r>
              <a:rPr lang="en-IN" dirty="0" smtClean="0"/>
              <a:t> contacts as a function of the light spot.</a:t>
            </a:r>
          </a:p>
          <a:p>
            <a:r>
              <a:rPr lang="en-IN" dirty="0" smtClean="0"/>
              <a:t>Using this effect, two-dimensional light spot sensitive photodiodes are fabricated.</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25.7|13.9|25.3|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3513</Words>
  <Application>Microsoft Office PowerPoint</Application>
  <PresentationFormat>On-screen Show (4:3)</PresentationFormat>
  <Paragraphs>557</Paragraphs>
  <Slides>79</Slides>
  <Notes>45</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Industrial Automation and Control (20EE11Q3)</vt:lpstr>
      <vt:lpstr>Course Objectives</vt:lpstr>
      <vt:lpstr>Unit-1 Syllabus</vt:lpstr>
      <vt:lpstr>Introduction</vt:lpstr>
      <vt:lpstr>What is sensing?</vt:lpstr>
      <vt:lpstr>Why sensors?</vt:lpstr>
      <vt:lpstr>Semiconductor Sensors</vt:lpstr>
      <vt:lpstr>Sensors using semiconductor material and silicon</vt:lpstr>
      <vt:lpstr>PN Junction diode</vt:lpstr>
      <vt:lpstr>Discussion</vt:lpstr>
      <vt:lpstr>Why Do Robots Need Sensors?</vt:lpstr>
      <vt:lpstr>Sensors - What Can Be Sensed?</vt:lpstr>
      <vt:lpstr>Sensors - What Can Be Sensed?</vt:lpstr>
      <vt:lpstr>What Sensors Are Out There?</vt:lpstr>
      <vt:lpstr>What Sensors Are Out There?</vt:lpstr>
      <vt:lpstr>Sensors – IR</vt:lpstr>
      <vt:lpstr>Infrared - Active</vt:lpstr>
      <vt:lpstr>Active IR Sensor Specs</vt:lpstr>
      <vt:lpstr>Linear Array IR Range Sensors</vt:lpstr>
      <vt:lpstr>Laser Range Sensors</vt:lpstr>
      <vt:lpstr>Passive IR – Pyro-Electric</vt:lpstr>
      <vt:lpstr>Sensors – Ultrasonic</vt:lpstr>
      <vt:lpstr>Ultrasonic - Active</vt:lpstr>
      <vt:lpstr>Sensors – Ultrasonic (cont.)</vt:lpstr>
      <vt:lpstr>Ultrasonic - Passive</vt:lpstr>
      <vt:lpstr>Sensors – Sonic (Acoustic)</vt:lpstr>
      <vt:lpstr>Sonic (Acoustic) - Passive</vt:lpstr>
      <vt:lpstr>Sensors – Resistance</vt:lpstr>
      <vt:lpstr>Sensors – Capacitive</vt:lpstr>
      <vt:lpstr>Sensors - Capacitive</vt:lpstr>
      <vt:lpstr>Sensors - Capacitive</vt:lpstr>
      <vt:lpstr>Sensors – Inductive</vt:lpstr>
      <vt:lpstr>Sensors - Inductive</vt:lpstr>
      <vt:lpstr>Sensors – Visual</vt:lpstr>
      <vt:lpstr>Sensors – Visual</vt:lpstr>
      <vt:lpstr>Sensors – Color</vt:lpstr>
      <vt:lpstr>Sensors – Color</vt:lpstr>
      <vt:lpstr>Sensors – Magnetic</vt:lpstr>
      <vt:lpstr>Sensors – Magnetic</vt:lpstr>
      <vt:lpstr>Sensors – Orientation</vt:lpstr>
      <vt:lpstr>Sensors – Motion</vt:lpstr>
      <vt:lpstr>Sensors – Position/Location</vt:lpstr>
      <vt:lpstr>Wheel Encoders</vt:lpstr>
      <vt:lpstr>Sensors – Position/Location</vt:lpstr>
      <vt:lpstr>Sensors – Compass (Orientation)</vt:lpstr>
      <vt:lpstr>Sensors – Voltage</vt:lpstr>
      <vt:lpstr>Sensors – Current</vt:lpstr>
      <vt:lpstr>Sensors – Current</vt:lpstr>
      <vt:lpstr>Sensors – Current</vt:lpstr>
      <vt:lpstr>Sensors – Chemical</vt:lpstr>
      <vt:lpstr>Sensors – Chemical</vt:lpstr>
      <vt:lpstr>Sensors – Conclusion</vt:lpstr>
      <vt:lpstr>Slide 53</vt:lpstr>
      <vt:lpstr>Smart Sensors</vt:lpstr>
      <vt:lpstr>Smart Sensors</vt:lpstr>
      <vt:lpstr>Soft sensors</vt:lpstr>
      <vt:lpstr>Slide 57</vt:lpstr>
      <vt:lpstr>Slide 58</vt:lpstr>
      <vt:lpstr>General Architecture of Smart Sensor</vt:lpstr>
      <vt:lpstr>Slide 60</vt:lpstr>
      <vt:lpstr>Slide 61</vt:lpstr>
      <vt:lpstr>Information Coding/Processing </vt:lpstr>
      <vt:lpstr>Data Compensation</vt:lpstr>
      <vt:lpstr>Top Smart Sensors -</vt:lpstr>
      <vt:lpstr>Smart Sensors (Cont..)</vt:lpstr>
      <vt:lpstr>Smart Sensors (Cont..)</vt:lpstr>
      <vt:lpstr>Smart Sensors (Cont..)</vt:lpstr>
      <vt:lpstr>Smart Sensors (Cont..)</vt:lpstr>
      <vt:lpstr>Smart Sensors (Cont..)</vt:lpstr>
      <vt:lpstr>Smart Sensors (Cont..)</vt:lpstr>
      <vt:lpstr>Smart Sensors (Cont..)</vt:lpstr>
      <vt:lpstr>Smart Sensors (Cont..)</vt:lpstr>
      <vt:lpstr>Smart Sensors (Cont..)</vt:lpstr>
      <vt:lpstr>Smart Sensors (Cont..)</vt:lpstr>
      <vt:lpstr>Advantage - </vt:lpstr>
      <vt:lpstr>Disadvantages - </vt:lpstr>
      <vt:lpstr>Slide 77</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Automation and Control</dc:title>
  <dc:creator>Student</dc:creator>
  <cp:lastModifiedBy>Student</cp:lastModifiedBy>
  <cp:revision>25</cp:revision>
  <dcterms:created xsi:type="dcterms:W3CDTF">2023-02-15T07:56:46Z</dcterms:created>
  <dcterms:modified xsi:type="dcterms:W3CDTF">2024-01-19T11:04:36Z</dcterms:modified>
</cp:coreProperties>
</file>